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8"/>
  </p:notesMasterIdLst>
  <p:sldIdLst>
    <p:sldId id="699" r:id="rId2"/>
    <p:sldId id="701" r:id="rId3"/>
    <p:sldId id="706" r:id="rId4"/>
    <p:sldId id="708" r:id="rId5"/>
    <p:sldId id="710" r:id="rId6"/>
    <p:sldId id="711" r:id="rId7"/>
    <p:sldId id="599" r:id="rId8"/>
    <p:sldId id="600" r:id="rId9"/>
    <p:sldId id="601" r:id="rId10"/>
    <p:sldId id="602" r:id="rId11"/>
    <p:sldId id="605" r:id="rId12"/>
    <p:sldId id="606" r:id="rId13"/>
    <p:sldId id="611" r:id="rId14"/>
    <p:sldId id="713" r:id="rId15"/>
    <p:sldId id="770" r:id="rId16"/>
    <p:sldId id="772" r:id="rId17"/>
    <p:sldId id="773" r:id="rId18"/>
    <p:sldId id="781" r:id="rId19"/>
    <p:sldId id="782" r:id="rId20"/>
    <p:sldId id="783" r:id="rId21"/>
    <p:sldId id="784" r:id="rId22"/>
    <p:sldId id="741" r:id="rId23"/>
    <p:sldId id="742" r:id="rId24"/>
    <p:sldId id="743" r:id="rId25"/>
    <p:sldId id="744" r:id="rId26"/>
    <p:sldId id="74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91">
          <p15:clr>
            <a:srgbClr val="A4A3A4"/>
          </p15:clr>
        </p15:guide>
        <p15:guide id="2" orient="horz" pos="876">
          <p15:clr>
            <a:srgbClr val="A4A3A4"/>
          </p15:clr>
        </p15:guide>
        <p15:guide id="3" orient="horz" pos="1728">
          <p15:clr>
            <a:srgbClr val="A4A3A4"/>
          </p15:clr>
        </p15:guide>
        <p15:guide id="4" orient="horz" pos="2642">
          <p15:clr>
            <a:srgbClr val="A4A3A4"/>
          </p15:clr>
        </p15:guide>
        <p15:guide id="5" orient="horz" pos="3640">
          <p15:clr>
            <a:srgbClr val="A4A3A4"/>
          </p15:clr>
        </p15:guide>
        <p15:guide id="6" orient="horz" pos="3886">
          <p15:clr>
            <a:srgbClr val="A4A3A4"/>
          </p15:clr>
        </p15:guide>
        <p15:guide id="7" pos="1463">
          <p15:clr>
            <a:srgbClr val="A4A3A4"/>
          </p15:clr>
        </p15:guide>
        <p15:guide id="8" pos="3623">
          <p15:clr>
            <a:srgbClr val="A4A3A4"/>
          </p15:clr>
        </p15:guide>
        <p15:guide id="9" pos="1648">
          <p15:clr>
            <a:srgbClr val="A4A3A4"/>
          </p15:clr>
        </p15:guide>
        <p15:guide id="10" pos="3617">
          <p15:clr>
            <a:srgbClr val="A4A3A4"/>
          </p15:clr>
        </p15:guide>
        <p15:guide id="11" pos="4132">
          <p15:clr>
            <a:srgbClr val="A4A3A4"/>
          </p15:clr>
        </p15:guide>
        <p15:guide id="12" pos="4950">
          <p15:clr>
            <a:srgbClr val="A4A3A4"/>
          </p15:clr>
        </p15:guide>
        <p15:guide id="13" pos="2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2A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28" autoAdjust="0"/>
    <p:restoredTop sz="94608" autoAdjust="0"/>
  </p:normalViewPr>
  <p:slideViewPr>
    <p:cSldViewPr snapToGrid="0">
      <p:cViewPr>
        <p:scale>
          <a:sx n="81" d="100"/>
          <a:sy n="81" d="100"/>
        </p:scale>
        <p:origin x="-1416" y="-520"/>
      </p:cViewPr>
      <p:guideLst>
        <p:guide orient="horz" pos="491"/>
        <p:guide orient="horz" pos="876"/>
        <p:guide orient="horz" pos="1728"/>
        <p:guide orient="horz" pos="2642"/>
        <p:guide orient="horz" pos="3640"/>
        <p:guide orient="horz" pos="3886"/>
        <p:guide pos="1463"/>
        <p:guide pos="3623"/>
        <p:guide pos="1648"/>
        <p:guide pos="3617"/>
        <p:guide pos="4132"/>
        <p:guide pos="4950"/>
        <p:guide pos="2496"/>
      </p:guideLst>
    </p:cSldViewPr>
  </p:slideViewPr>
  <p:notesTextViewPr>
    <p:cViewPr>
      <p:scale>
        <a:sx n="3" d="2"/>
        <a:sy n="3" d="2"/>
      </p:scale>
      <p:origin x="0" y="0"/>
    </p:cViewPr>
  </p:notesTextViewPr>
  <p:sorterViewPr>
    <p:cViewPr>
      <p:scale>
        <a:sx n="100" d="100"/>
        <a:sy n="100" d="100"/>
      </p:scale>
      <p:origin x="0" y="20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1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0.0464661708953048"/>
          <c:w val="0.877518575484187"/>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extLst xmlns:c16r2="http://schemas.microsoft.com/office/drawing/2015/06/chart">
            <c:ext xmlns:c16="http://schemas.microsoft.com/office/drawing/2014/chart" uri="{C3380CC4-5D6E-409C-BE32-E72D297353CC}">
              <c16:uniqueId val="{00000000-033E-4BDD-90C1-9F3135B49746}"/>
            </c:ext>
          </c:extLst>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extLst xmlns:c16r2="http://schemas.microsoft.com/office/drawing/2015/06/chart">
            <c:ext xmlns:c16="http://schemas.microsoft.com/office/drawing/2014/chart" uri="{C3380CC4-5D6E-409C-BE32-E72D297353CC}">
              <c16:uniqueId val="{00000001-033E-4BDD-90C1-9F3135B49746}"/>
            </c:ext>
          </c:extLst>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extLst xmlns:c16r2="http://schemas.microsoft.com/office/drawing/2015/06/chart">
            <c:ext xmlns:c16="http://schemas.microsoft.com/office/drawing/2014/chart" uri="{C3380CC4-5D6E-409C-BE32-E72D297353CC}">
              <c16:uniqueId val="{00000002-033E-4BDD-90C1-9F3135B49746}"/>
            </c:ext>
          </c:extLst>
        </c:ser>
        <c:dLbls>
          <c:showLegendKey val="0"/>
          <c:showVal val="0"/>
          <c:showCatName val="0"/>
          <c:showSerName val="0"/>
          <c:showPercent val="0"/>
          <c:showBubbleSize val="0"/>
        </c:dLbls>
        <c:axId val="-2118811960"/>
        <c:axId val="-2118299128"/>
      </c:scatterChart>
      <c:valAx>
        <c:axId val="-2118811960"/>
        <c:scaling>
          <c:orientation val="minMax"/>
          <c:max val="10.0"/>
          <c:min val="0.0"/>
        </c:scaling>
        <c:delete val="0"/>
        <c:axPos val="b"/>
        <c:numFmt formatCode="General" sourceLinked="1"/>
        <c:majorTickMark val="out"/>
        <c:minorTickMark val="none"/>
        <c:tickLblPos val="nextTo"/>
        <c:spPr>
          <a:ln w="19050">
            <a:solidFill>
              <a:schemeClr val="tx1"/>
            </a:solidFill>
          </a:ln>
        </c:spPr>
        <c:crossAx val="-2118299128"/>
        <c:crosses val="autoZero"/>
        <c:crossBetween val="midCat"/>
        <c:majorUnit val="2.0"/>
      </c:valAx>
      <c:valAx>
        <c:axId val="-2118299128"/>
        <c:scaling>
          <c:orientation val="minMax"/>
          <c:max val="1.0"/>
          <c:min val="0.0"/>
        </c:scaling>
        <c:delete val="0"/>
        <c:axPos val="l"/>
        <c:numFmt formatCode="#,##0.0" sourceLinked="0"/>
        <c:majorTickMark val="out"/>
        <c:minorTickMark val="none"/>
        <c:tickLblPos val="nextTo"/>
        <c:spPr>
          <a:ln w="19050">
            <a:solidFill>
              <a:schemeClr val="tx1"/>
            </a:solidFill>
          </a:ln>
        </c:spPr>
        <c:crossAx val="-2118811960"/>
        <c:crosses val="autoZero"/>
        <c:crossBetween val="midCat"/>
        <c:majorUnit val="0.2"/>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0.0464661708953048"/>
          <c:w val="0.877518575484187"/>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extLst xmlns:c16r2="http://schemas.microsoft.com/office/drawing/2015/06/chart">
            <c:ext xmlns:c16="http://schemas.microsoft.com/office/drawing/2014/chart" uri="{C3380CC4-5D6E-409C-BE32-E72D297353CC}">
              <c16:uniqueId val="{00000000-5BD0-4A45-BDD1-AEDA5189A1A2}"/>
            </c:ext>
          </c:extLst>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extLst xmlns:c16r2="http://schemas.microsoft.com/office/drawing/2015/06/chart">
            <c:ext xmlns:c16="http://schemas.microsoft.com/office/drawing/2014/chart" uri="{C3380CC4-5D6E-409C-BE32-E72D297353CC}">
              <c16:uniqueId val="{00000001-5BD0-4A45-BDD1-AEDA5189A1A2}"/>
            </c:ext>
          </c:extLst>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extLst xmlns:c16r2="http://schemas.microsoft.com/office/drawing/2015/06/chart">
            <c:ext xmlns:c16="http://schemas.microsoft.com/office/drawing/2014/chart" uri="{C3380CC4-5D6E-409C-BE32-E72D297353CC}">
              <c16:uniqueId val="{00000002-5BD0-4A45-BDD1-AEDA5189A1A2}"/>
            </c:ext>
          </c:extLst>
        </c:ser>
        <c:dLbls>
          <c:showLegendKey val="0"/>
          <c:showVal val="0"/>
          <c:showCatName val="0"/>
          <c:showSerName val="0"/>
          <c:showPercent val="0"/>
          <c:showBubbleSize val="0"/>
        </c:dLbls>
        <c:axId val="-2115187224"/>
        <c:axId val="-2115183832"/>
      </c:scatterChart>
      <c:valAx>
        <c:axId val="-2115187224"/>
        <c:scaling>
          <c:orientation val="minMax"/>
          <c:max val="10.0"/>
          <c:min val="0.0"/>
        </c:scaling>
        <c:delete val="0"/>
        <c:axPos val="b"/>
        <c:numFmt formatCode="General" sourceLinked="1"/>
        <c:majorTickMark val="out"/>
        <c:minorTickMark val="none"/>
        <c:tickLblPos val="nextTo"/>
        <c:spPr>
          <a:ln w="19050">
            <a:solidFill>
              <a:schemeClr val="tx1"/>
            </a:solidFill>
          </a:ln>
        </c:spPr>
        <c:crossAx val="-2115183832"/>
        <c:crosses val="autoZero"/>
        <c:crossBetween val="midCat"/>
        <c:majorUnit val="2.0"/>
      </c:valAx>
      <c:valAx>
        <c:axId val="-2115183832"/>
        <c:scaling>
          <c:orientation val="minMax"/>
          <c:max val="100.0"/>
          <c:min val="0.0"/>
        </c:scaling>
        <c:delete val="0"/>
        <c:axPos val="l"/>
        <c:numFmt formatCode="General" sourceLinked="0"/>
        <c:majorTickMark val="out"/>
        <c:minorTickMark val="none"/>
        <c:tickLblPos val="nextTo"/>
        <c:spPr>
          <a:ln w="19050">
            <a:solidFill>
              <a:schemeClr val="tx1"/>
            </a:solidFill>
          </a:ln>
        </c:spPr>
        <c:crossAx val="-2115187224"/>
        <c:crosses val="autoZero"/>
        <c:crossBetween val="midCat"/>
        <c:majorUnit val="20.0"/>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0.0464661708953048"/>
          <c:w val="0.877518575484187"/>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extLst xmlns:c16r2="http://schemas.microsoft.com/office/drawing/2015/06/chart">
            <c:ext xmlns:c16="http://schemas.microsoft.com/office/drawing/2014/chart" uri="{C3380CC4-5D6E-409C-BE32-E72D297353CC}">
              <c16:uniqueId val="{00000000-91EB-4CC7-8F35-842DCE53B917}"/>
            </c:ext>
          </c:extLst>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extLst xmlns:c16r2="http://schemas.microsoft.com/office/drawing/2015/06/chart">
            <c:ext xmlns:c16="http://schemas.microsoft.com/office/drawing/2014/chart" uri="{C3380CC4-5D6E-409C-BE32-E72D297353CC}">
              <c16:uniqueId val="{00000001-91EB-4CC7-8F35-842DCE53B917}"/>
            </c:ext>
          </c:extLst>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extLst xmlns:c16r2="http://schemas.microsoft.com/office/drawing/2015/06/chart">
            <c:ext xmlns:c16="http://schemas.microsoft.com/office/drawing/2014/chart" uri="{C3380CC4-5D6E-409C-BE32-E72D297353CC}">
              <c16:uniqueId val="{00000002-91EB-4CC7-8F35-842DCE53B917}"/>
            </c:ext>
          </c:extLst>
        </c:ser>
        <c:dLbls>
          <c:showLegendKey val="0"/>
          <c:showVal val="0"/>
          <c:showCatName val="0"/>
          <c:showSerName val="0"/>
          <c:showPercent val="0"/>
          <c:showBubbleSize val="0"/>
        </c:dLbls>
        <c:axId val="-2115344440"/>
        <c:axId val="-2115353032"/>
      </c:scatterChart>
      <c:valAx>
        <c:axId val="-2115344440"/>
        <c:scaling>
          <c:orientation val="minMax"/>
          <c:max val="10.0"/>
          <c:min val="0.0"/>
        </c:scaling>
        <c:delete val="0"/>
        <c:axPos val="b"/>
        <c:numFmt formatCode="General" sourceLinked="1"/>
        <c:majorTickMark val="out"/>
        <c:minorTickMark val="none"/>
        <c:tickLblPos val="nextTo"/>
        <c:spPr>
          <a:ln w="19050">
            <a:solidFill>
              <a:schemeClr val="tx1"/>
            </a:solidFill>
          </a:ln>
        </c:spPr>
        <c:crossAx val="-2115353032"/>
        <c:crosses val="autoZero"/>
        <c:crossBetween val="midCat"/>
        <c:majorUnit val="2.0"/>
      </c:valAx>
      <c:valAx>
        <c:axId val="-2115353032"/>
        <c:scaling>
          <c:orientation val="minMax"/>
          <c:max val="100.0"/>
          <c:min val="0.0"/>
        </c:scaling>
        <c:delete val="0"/>
        <c:axPos val="l"/>
        <c:numFmt formatCode="General" sourceLinked="0"/>
        <c:majorTickMark val="out"/>
        <c:minorTickMark val="none"/>
        <c:tickLblPos val="nextTo"/>
        <c:spPr>
          <a:ln w="19050">
            <a:solidFill>
              <a:schemeClr val="tx1"/>
            </a:solidFill>
          </a:ln>
        </c:spPr>
        <c:crossAx val="-2115344440"/>
        <c:crosses val="autoZero"/>
        <c:crossBetween val="midCat"/>
        <c:majorUnit val="20.0"/>
      </c:valAx>
    </c:plotArea>
    <c:plotVisOnly val="1"/>
    <c:dispBlanksAs val="gap"/>
    <c:showDLblsOverMax val="0"/>
  </c:chart>
  <c:spPr>
    <a:no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1D0FB41-7516-4D03-A76F-E72BC5A9C997}" type="datetimeFigureOut">
              <a:rPr lang="en-US"/>
              <a:pPr>
                <a:defRPr/>
              </a:pPr>
              <a:t>10/29/17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0047654-E04D-4D4A-8971-59A2434496AB}" type="slidenum">
              <a:rPr lang="en-US"/>
              <a:pPr>
                <a:defRPr/>
              </a:pPr>
              <a:t>‹#›</a:t>
            </a:fld>
            <a:endParaRPr lang="en-US"/>
          </a:p>
        </p:txBody>
      </p:sp>
    </p:spTree>
    <p:extLst>
      <p:ext uri="{BB962C8B-B14F-4D97-AF65-F5344CB8AC3E}">
        <p14:creationId xmlns:p14="http://schemas.microsoft.com/office/powerpoint/2010/main" val="17070886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several mechanisms of</a:t>
            </a:r>
            <a:r>
              <a:rPr lang="en-US" baseline="0" dirty="0"/>
              <a:t> failure of previous myectomies. This is an illustration showing inadequate length and depth of excision.</a:t>
            </a:r>
            <a:endParaRPr lang="en-US" dirty="0"/>
          </a:p>
        </p:txBody>
      </p:sp>
      <p:sp>
        <p:nvSpPr>
          <p:cNvPr id="4" name="Slide Number Placeholder 3"/>
          <p:cNvSpPr>
            <a:spLocks noGrp="1"/>
          </p:cNvSpPr>
          <p:nvPr>
            <p:ph type="sldNum" sz="quarter" idx="10"/>
          </p:nvPr>
        </p:nvSpPr>
        <p:spPr/>
        <p:txBody>
          <a:bodyPr/>
          <a:lstStyle/>
          <a:p>
            <a:fld id="{476B3C0D-68D9-42E6-AC68-316D54691ACE}" type="slidenum">
              <a:rPr lang="en-US" smtClean="0"/>
              <a:t>7</a:t>
            </a:fld>
            <a:endParaRPr lang="en-US"/>
          </a:p>
        </p:txBody>
      </p:sp>
    </p:spTree>
    <p:extLst>
      <p:ext uri="{BB962C8B-B14F-4D97-AF65-F5344CB8AC3E}">
        <p14:creationId xmlns:p14="http://schemas.microsoft.com/office/powerpoint/2010/main" val="383126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wrap="square" anchor="t"/>
          <a:lstStyle/>
          <a:p>
            <a:pPr eaLnBrk="1" hangingPunct="1">
              <a:spcBef>
                <a:spcPct val="0"/>
              </a:spcBef>
            </a:pPr>
            <a:endParaRPr lang="en-US">
              <a:ea typeface="ＭＳ Ｐゴシック" charset="0"/>
              <a:cs typeface="ＭＳ Ｐゴシック" charset="0"/>
            </a:endParaRPr>
          </a:p>
        </p:txBody>
      </p:sp>
      <p:sp>
        <p:nvSpPr>
          <p:cNvPr id="17411" name="Slide Number Placeholder 3"/>
          <p:cNvSpPr>
            <a:spLocks noGrp="1"/>
          </p:cNvSpPr>
          <p:nvPr>
            <p:ph type="sldNum" sz="quarter" idx="5"/>
          </p:nvPr>
        </p:nvSpPr>
        <p:spPr/>
        <p:txBody>
          <a:bodyPr wrap="square"/>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fld id="{4E19C8DC-6463-7047-A556-24F8DF363EA3}" type="slidenum">
              <a:rPr lang="en-US" sz="1200">
                <a:solidFill>
                  <a:schemeClr val="tx1"/>
                </a:solidFill>
              </a:rPr>
              <a:pPr/>
              <a:t>18</a:t>
            </a:fld>
            <a:endParaRPr lang="en-US" sz="1200">
              <a:solidFill>
                <a:schemeClr val="tx1"/>
              </a:solidFill>
            </a:endParaRPr>
          </a:p>
        </p:txBody>
      </p:sp>
      <p:sp>
        <p:nvSpPr>
          <p:cNvPr id="17412" name="Footer Placeholder 4"/>
          <p:cNvSpPr>
            <a:spLocks noGrp="1"/>
          </p:cNvSpPr>
          <p:nvPr>
            <p:ph type="ftr" sz="quarter" idx="4"/>
          </p:nvPr>
        </p:nvSpPr>
        <p:spPr/>
        <p:txBody>
          <a:bodyPr wrap="square"/>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r>
              <a:rPr lang="en-US" sz="1200">
                <a:solidFill>
                  <a:schemeClr val="tx1"/>
                </a:solidFill>
              </a:rPr>
              <a:t>test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a:ln/>
        </p:spPr>
      </p:sp>
      <p:sp>
        <p:nvSpPr>
          <p:cNvPr id="112643"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nchor="t"/>
          <a:lstStyle/>
          <a:p>
            <a:pPr eaLnBrk="1" hangingPunct="1"/>
            <a:r>
              <a:rPr lang="en-US">
                <a:ea typeface="ＭＳ Ｐゴシック" charset="0"/>
                <a:cs typeface="ＭＳ Ｐゴシック" charset="0"/>
              </a:rPr>
              <a:t>3 pts/10 pts in group 2 presented with angina compared with group 3 -  6/13 pts; Group 2; 1 out of 3 pts had return of anginal symptoms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t>
            </a:r>
            <a:r>
              <a:rPr lang="en-US" dirty="0" err="1"/>
              <a:t>ilustration</a:t>
            </a:r>
            <a:r>
              <a:rPr lang="en-US" dirty="0"/>
              <a:t> we have</a:t>
            </a:r>
            <a:r>
              <a:rPr lang="en-US" baseline="0" dirty="0"/>
              <a:t> another mechanism of failure, inadequate length of excision meaning the myectomy was not carried down enough towards the apex of the heart.</a:t>
            </a:r>
            <a:endParaRPr lang="en-US" dirty="0"/>
          </a:p>
        </p:txBody>
      </p:sp>
      <p:sp>
        <p:nvSpPr>
          <p:cNvPr id="4" name="Slide Number Placeholder 3"/>
          <p:cNvSpPr>
            <a:spLocks noGrp="1"/>
          </p:cNvSpPr>
          <p:nvPr>
            <p:ph type="sldNum" sz="quarter" idx="10"/>
          </p:nvPr>
        </p:nvSpPr>
        <p:spPr/>
        <p:txBody>
          <a:bodyPr/>
          <a:lstStyle/>
          <a:p>
            <a:fld id="{476B3C0D-68D9-42E6-AC68-316D54691ACE}" type="slidenum">
              <a:rPr lang="en-US" smtClean="0"/>
              <a:t>8</a:t>
            </a:fld>
            <a:endParaRPr lang="en-US"/>
          </a:p>
        </p:txBody>
      </p:sp>
    </p:spTree>
    <p:extLst>
      <p:ext uri="{BB962C8B-B14F-4D97-AF65-F5344CB8AC3E}">
        <p14:creationId xmlns:p14="http://schemas.microsoft.com/office/powerpoint/2010/main" val="101269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Residual</a:t>
            </a:r>
            <a:r>
              <a:rPr lang="en-US" baseline="0" dirty="0"/>
              <a:t> midventricular obstruction occurs when the has not been relief of the obstruction at the level of the papillary muscles. Obstruction at this level is typically without systolic anterior motion of the mitral valve</a:t>
            </a:r>
            <a:endParaRPr lang="en-US" dirty="0"/>
          </a:p>
        </p:txBody>
      </p:sp>
      <p:sp>
        <p:nvSpPr>
          <p:cNvPr id="4" name="Slide Number Placeholder 3"/>
          <p:cNvSpPr>
            <a:spLocks noGrp="1"/>
          </p:cNvSpPr>
          <p:nvPr>
            <p:ph type="sldNum" sz="quarter" idx="10"/>
          </p:nvPr>
        </p:nvSpPr>
        <p:spPr/>
        <p:txBody>
          <a:bodyPr/>
          <a:lstStyle/>
          <a:p>
            <a:fld id="{476B3C0D-68D9-42E6-AC68-316D54691ACE}" type="slidenum">
              <a:rPr lang="en-US" smtClean="0"/>
              <a:t>9</a:t>
            </a:fld>
            <a:endParaRPr lang="en-US"/>
          </a:p>
        </p:txBody>
      </p:sp>
    </p:spTree>
    <p:extLst>
      <p:ext uri="{BB962C8B-B14F-4D97-AF65-F5344CB8AC3E}">
        <p14:creationId xmlns:p14="http://schemas.microsoft.com/office/powerpoint/2010/main" val="257735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2034 myectomies</a:t>
            </a:r>
            <a:r>
              <a:rPr lang="en-US" baseline="0" dirty="0"/>
              <a:t> carried at mayo clinic during this time frame 52 redo myectomies were identified. 32 Patients had had a previous myectomy elsewhere and the rest at Mayo.</a:t>
            </a:r>
            <a:endParaRPr lang="en-US" dirty="0"/>
          </a:p>
        </p:txBody>
      </p:sp>
      <p:sp>
        <p:nvSpPr>
          <p:cNvPr id="4" name="Slide Number Placeholder 3"/>
          <p:cNvSpPr>
            <a:spLocks noGrp="1"/>
          </p:cNvSpPr>
          <p:nvPr>
            <p:ph type="sldNum" sz="quarter" idx="10"/>
          </p:nvPr>
        </p:nvSpPr>
        <p:spPr/>
        <p:txBody>
          <a:bodyPr/>
          <a:lstStyle/>
          <a:p>
            <a:fld id="{476B3C0D-68D9-42E6-AC68-316D54691ACE}" type="slidenum">
              <a:rPr lang="en-US" smtClean="0"/>
              <a:t>10</a:t>
            </a:fld>
            <a:endParaRPr lang="en-US"/>
          </a:p>
        </p:txBody>
      </p:sp>
    </p:spTree>
    <p:extLst>
      <p:ext uri="{BB962C8B-B14F-4D97-AF65-F5344CB8AC3E}">
        <p14:creationId xmlns:p14="http://schemas.microsoft.com/office/powerpoint/2010/main" val="270516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Mechanisms</a:t>
            </a:r>
            <a:r>
              <a:rPr lang="en-US" baseline="0" dirty="0"/>
              <a:t> of obstruction in our population were  </a:t>
            </a:r>
          </a:p>
          <a:p>
            <a:pPr marL="171450" indent="-171450">
              <a:buFontTx/>
              <a:buChar char="-"/>
            </a:pPr>
            <a:r>
              <a:rPr lang="en-US" baseline="0" dirty="0"/>
              <a:t>Inadequate length of excision 59%</a:t>
            </a:r>
          </a:p>
          <a:p>
            <a:pPr marL="171450" indent="-171450">
              <a:buFontTx/>
              <a:buChar char="-"/>
            </a:pPr>
            <a:r>
              <a:rPr lang="en-US" baseline="0" dirty="0"/>
              <a:t>Not length and depth enough 25%</a:t>
            </a:r>
          </a:p>
          <a:p>
            <a:pPr marL="171450" indent="-171450">
              <a:buFontTx/>
              <a:buChar char="-"/>
            </a:pPr>
            <a:r>
              <a:rPr lang="en-US" baseline="0" dirty="0" err="1"/>
              <a:t>Midventric</a:t>
            </a:r>
            <a:r>
              <a:rPr lang="en-US" baseline="0" dirty="0"/>
              <a:t> obstruction 12%</a:t>
            </a:r>
          </a:p>
          <a:p>
            <a:pPr marL="171450" indent="-171450">
              <a:buFontTx/>
              <a:buChar char="-"/>
            </a:pPr>
            <a:r>
              <a:rPr lang="en-US" baseline="0" dirty="0"/>
              <a:t>And not length enough and </a:t>
            </a:r>
            <a:r>
              <a:rPr lang="en-US" baseline="0" dirty="0" err="1"/>
              <a:t>midve</a:t>
            </a:r>
            <a:r>
              <a:rPr lang="en-US" baseline="0" dirty="0"/>
              <a:t> 4 %</a:t>
            </a:r>
          </a:p>
        </p:txBody>
      </p:sp>
      <p:sp>
        <p:nvSpPr>
          <p:cNvPr id="4" name="Slide Number Placeholder 3"/>
          <p:cNvSpPr>
            <a:spLocks noGrp="1"/>
          </p:cNvSpPr>
          <p:nvPr>
            <p:ph type="sldNum" sz="quarter" idx="10"/>
          </p:nvPr>
        </p:nvSpPr>
        <p:spPr/>
        <p:txBody>
          <a:bodyPr/>
          <a:lstStyle/>
          <a:p>
            <a:fld id="{476B3C0D-68D9-42E6-AC68-316D54691ACE}" type="slidenum">
              <a:rPr lang="en-US" smtClean="0"/>
              <a:t>11</a:t>
            </a:fld>
            <a:endParaRPr lang="en-US"/>
          </a:p>
        </p:txBody>
      </p:sp>
    </p:spTree>
    <p:extLst>
      <p:ext uri="{BB962C8B-B14F-4D97-AF65-F5344CB8AC3E}">
        <p14:creationId xmlns:p14="http://schemas.microsoft.com/office/powerpoint/2010/main" val="206330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approach used to correct</a:t>
            </a:r>
            <a:r>
              <a:rPr lang="en-US" baseline="0" dirty="0"/>
              <a:t> obstruction was an extended </a:t>
            </a:r>
            <a:r>
              <a:rPr lang="en-US" baseline="0" dirty="0" err="1"/>
              <a:t>transaotic</a:t>
            </a:r>
            <a:r>
              <a:rPr lang="en-US" baseline="0" dirty="0"/>
              <a:t> septal myectomy in 45 p</a:t>
            </a:r>
          </a:p>
          <a:p>
            <a:endParaRPr lang="en-US" baseline="0" dirty="0"/>
          </a:p>
          <a:p>
            <a:r>
              <a:rPr lang="en-US" baseline="0" dirty="0"/>
              <a:t>We can see the technique of excision that is used to address subaortic obstruction and in some case can control low subaortic obstruction and midventricular obstruction</a:t>
            </a:r>
            <a:endParaRPr lang="en-US" dirty="0"/>
          </a:p>
        </p:txBody>
      </p:sp>
      <p:sp>
        <p:nvSpPr>
          <p:cNvPr id="4" name="Slide Number Placeholder 3"/>
          <p:cNvSpPr>
            <a:spLocks noGrp="1"/>
          </p:cNvSpPr>
          <p:nvPr>
            <p:ph type="sldNum" sz="quarter" idx="10"/>
          </p:nvPr>
        </p:nvSpPr>
        <p:spPr/>
        <p:txBody>
          <a:bodyPr/>
          <a:lstStyle/>
          <a:p>
            <a:fld id="{476B3C0D-68D9-42E6-AC68-316D54691ACE}" type="slidenum">
              <a:rPr lang="en-US" smtClean="0"/>
              <a:t>12</a:t>
            </a:fld>
            <a:endParaRPr lang="en-US"/>
          </a:p>
        </p:txBody>
      </p:sp>
    </p:spTree>
    <p:extLst>
      <p:ext uri="{BB962C8B-B14F-4D97-AF65-F5344CB8AC3E}">
        <p14:creationId xmlns:p14="http://schemas.microsoft.com/office/powerpoint/2010/main" val="66019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special situations a combined approach has been used</a:t>
            </a:r>
            <a:r>
              <a:rPr lang="en-US" baseline="0" dirty="0"/>
              <a:t> with need to approach septal hypertrophy through TA and Transapical accesses</a:t>
            </a:r>
            <a:endParaRPr lang="en-US" dirty="0"/>
          </a:p>
        </p:txBody>
      </p:sp>
      <p:sp>
        <p:nvSpPr>
          <p:cNvPr id="4" name="Slide Number Placeholder 3"/>
          <p:cNvSpPr>
            <a:spLocks noGrp="1"/>
          </p:cNvSpPr>
          <p:nvPr>
            <p:ph type="sldNum" sz="quarter" idx="10"/>
          </p:nvPr>
        </p:nvSpPr>
        <p:spPr/>
        <p:txBody>
          <a:bodyPr/>
          <a:lstStyle/>
          <a:p>
            <a:fld id="{476B3C0D-68D9-42E6-AC68-316D54691ACE}" type="slidenum">
              <a:rPr lang="en-US" smtClean="0"/>
              <a:t>13</a:t>
            </a:fld>
            <a:endParaRPr lang="en-US"/>
          </a:p>
        </p:txBody>
      </p:sp>
    </p:spTree>
    <p:extLst>
      <p:ext uri="{BB962C8B-B14F-4D97-AF65-F5344CB8AC3E}">
        <p14:creationId xmlns:p14="http://schemas.microsoft.com/office/powerpoint/2010/main" val="264464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fld id="{298BB863-BF31-124C-908F-1828C6BB8DF6}" type="slidenum">
              <a:rPr lang="en-US" sz="1200">
                <a:solidFill>
                  <a:schemeClr val="tx1"/>
                </a:solidFill>
              </a:rPr>
              <a:pPr/>
              <a:t>16</a:t>
            </a:fld>
            <a:endParaRPr lang="en-US" sz="1200">
              <a:solidFill>
                <a:schemeClr val="tx1"/>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fld id="{D892780E-3549-8F47-BD96-C08E3F05AEF9}" type="slidenum">
              <a:rPr lang="en-US" sz="1200">
                <a:solidFill>
                  <a:schemeClr val="tx1"/>
                </a:solidFill>
              </a:rPr>
              <a:pPr/>
              <a:t>17</a:t>
            </a:fld>
            <a:endParaRPr lang="en-US" sz="120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 name="Group 30"/>
          <p:cNvGrpSpPr>
            <a:grpSpLocks/>
          </p:cNvGrpSpPr>
          <p:nvPr/>
        </p:nvGrpSpPr>
        <p:grpSpPr bwMode="auto">
          <a:xfrm>
            <a:off x="658813" y="684213"/>
            <a:ext cx="1263650" cy="1379537"/>
            <a:chOff x="3293" y="737"/>
            <a:chExt cx="796" cy="867"/>
          </a:xfrm>
        </p:grpSpPr>
        <p:sp>
          <p:nvSpPr>
            <p:cNvPr id="5" name="Freeform 19"/>
            <p:cNvSpPr>
              <a:spLocks noEditPoints="1"/>
            </p:cNvSpPr>
            <p:nvPr/>
          </p:nvSpPr>
          <p:spPr bwMode="auto">
            <a:xfrm>
              <a:off x="3413" y="1159"/>
              <a:ext cx="556" cy="445"/>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a:latin typeface="+mn-lt"/>
              </a:endParaRPr>
            </a:p>
          </p:txBody>
        </p:sp>
        <p:sp>
          <p:nvSpPr>
            <p:cNvPr id="6" name="Freeform 20"/>
            <p:cNvSpPr>
              <a:spLocks/>
            </p:cNvSpPr>
            <p:nvPr/>
          </p:nvSpPr>
          <p:spPr bwMode="auto">
            <a:xfrm>
              <a:off x="3456" y="939"/>
              <a:ext cx="118" cy="150"/>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7" name="Freeform 21"/>
            <p:cNvSpPr>
              <a:spLocks noEditPoints="1"/>
            </p:cNvSpPr>
            <p:nvPr/>
          </p:nvSpPr>
          <p:spPr bwMode="auto">
            <a:xfrm>
              <a:off x="3588" y="939"/>
              <a:ext cx="65" cy="150"/>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auto">
            <a:xfrm>
              <a:off x="3677" y="939"/>
              <a:ext cx="172" cy="15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9" name="Freeform 23"/>
            <p:cNvSpPr>
              <a:spLocks/>
            </p:cNvSpPr>
            <p:nvPr/>
          </p:nvSpPr>
          <p:spPr bwMode="auto">
            <a:xfrm>
              <a:off x="3869" y="939"/>
              <a:ext cx="64" cy="150"/>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4"/>
            <p:cNvSpPr>
              <a:spLocks/>
            </p:cNvSpPr>
            <p:nvPr/>
          </p:nvSpPr>
          <p:spPr bwMode="auto">
            <a:xfrm>
              <a:off x="3943" y="935"/>
              <a:ext cx="146" cy="157"/>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5"/>
            <p:cNvSpPr>
              <a:spLocks/>
            </p:cNvSpPr>
            <p:nvPr/>
          </p:nvSpPr>
          <p:spPr bwMode="auto">
            <a:xfrm>
              <a:off x="3293" y="935"/>
              <a:ext cx="146" cy="157"/>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6"/>
            <p:cNvSpPr>
              <a:spLocks/>
            </p:cNvSpPr>
            <p:nvPr/>
          </p:nvSpPr>
          <p:spPr bwMode="auto">
            <a:xfrm>
              <a:off x="3357" y="740"/>
              <a:ext cx="201" cy="151"/>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7"/>
            <p:cNvSpPr>
              <a:spLocks noEditPoints="1"/>
            </p:cNvSpPr>
            <p:nvPr/>
          </p:nvSpPr>
          <p:spPr bwMode="auto">
            <a:xfrm>
              <a:off x="3566" y="738"/>
              <a:ext cx="166" cy="149"/>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8"/>
            <p:cNvSpPr>
              <a:spLocks/>
            </p:cNvSpPr>
            <p:nvPr/>
          </p:nvSpPr>
          <p:spPr bwMode="auto">
            <a:xfrm>
              <a:off x="3703" y="740"/>
              <a:ext cx="163"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5" name="Freeform 29"/>
            <p:cNvSpPr>
              <a:spLocks noEditPoints="1"/>
            </p:cNvSpPr>
            <p:nvPr/>
          </p:nvSpPr>
          <p:spPr bwMode="auto">
            <a:xfrm>
              <a:off x="3860" y="737"/>
              <a:ext cx="164" cy="154"/>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58368" y="2362200"/>
            <a:ext cx="7827264" cy="1752600"/>
          </a:xfrm>
        </p:spPr>
        <p:txBody>
          <a:bodyPr>
            <a:noAutofit/>
          </a:bodyPr>
          <a:lstStyle>
            <a:lvl1pPr>
              <a:lnSpc>
                <a:spcPct val="90000"/>
              </a:lnSpc>
              <a:defRPr sz="3600"/>
            </a:lvl1pPr>
          </a:lstStyle>
          <a:p>
            <a:r>
              <a:rPr lang="en-US"/>
              <a:t>Click to edit Master title style</a:t>
            </a:r>
            <a:endParaRPr lang="en-US" dirty="0"/>
          </a:p>
        </p:txBody>
      </p:sp>
      <p:sp>
        <p:nvSpPr>
          <p:cNvPr id="3" name="Subtitle 2"/>
          <p:cNvSpPr>
            <a:spLocks noGrp="1"/>
          </p:cNvSpPr>
          <p:nvPr>
            <p:ph type="subTitle" idx="1"/>
          </p:nvPr>
        </p:nvSpPr>
        <p:spPr>
          <a:xfrm>
            <a:off x="658368" y="4114800"/>
            <a:ext cx="7827264" cy="694944"/>
          </a:xfrm>
        </p:spPr>
        <p:txBody>
          <a:bodyPr>
            <a:noAutofit/>
          </a:bodyPr>
          <a:lstStyle>
            <a:lvl1pPr marL="0" indent="0" algn="l">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316736" y="1673352"/>
            <a:ext cx="65288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10/29/17</a:t>
            </a:fld>
            <a:endParaRPr lang="en-US">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19" name="Group 18"/>
          <p:cNvGrpSpPr/>
          <p:nvPr userDrawn="1"/>
        </p:nvGrpSpPr>
        <p:grpSpPr>
          <a:xfrm>
            <a:off x="120650" y="6299343"/>
            <a:ext cx="420688" cy="458645"/>
            <a:chOff x="657225" y="681038"/>
            <a:chExt cx="1266825" cy="1381125"/>
          </a:xfrm>
          <a:solidFill>
            <a:srgbClr val="000000"/>
          </a:solidFill>
        </p:grpSpPr>
        <p:sp>
          <p:nvSpPr>
            <p:cNvPr id="3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3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3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3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3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3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3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3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4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4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4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grpSp>
    </p:spTree>
    <p:extLst>
      <p:ext uri="{BB962C8B-B14F-4D97-AF65-F5344CB8AC3E}">
        <p14:creationId xmlns:p14="http://schemas.microsoft.com/office/powerpoint/2010/main" val="177228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831696"/>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8"/>
          <p:cNvGrpSpPr>
            <a:grpSpLocks/>
          </p:cNvGrpSpPr>
          <p:nvPr userDrawn="1"/>
        </p:nvGrpSpPr>
        <p:grpSpPr bwMode="auto">
          <a:xfrm>
            <a:off x="120650" y="6299200"/>
            <a:ext cx="420688" cy="458788"/>
            <a:chOff x="3293" y="737"/>
            <a:chExt cx="796" cy="867"/>
          </a:xfrm>
        </p:grpSpPr>
        <p:sp>
          <p:nvSpPr>
            <p:cNvPr id="5" name="Freeform 19"/>
            <p:cNvSpPr>
              <a:spLocks noEditPoints="1"/>
            </p:cNvSpPr>
            <p:nvPr/>
          </p:nvSpPr>
          <p:spPr bwMode="auto">
            <a:xfrm>
              <a:off x="3413" y="1160"/>
              <a:ext cx="556" cy="444"/>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a:latin typeface="+mn-lt"/>
              </a:endParaRPr>
            </a:p>
          </p:txBody>
        </p:sp>
        <p:sp>
          <p:nvSpPr>
            <p:cNvPr id="6" name="Freeform 20"/>
            <p:cNvSpPr>
              <a:spLocks/>
            </p:cNvSpPr>
            <p:nvPr/>
          </p:nvSpPr>
          <p:spPr bwMode="auto">
            <a:xfrm>
              <a:off x="3455" y="938"/>
              <a:ext cx="120" cy="150"/>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7" name="Freeform 21"/>
            <p:cNvSpPr>
              <a:spLocks noEditPoints="1"/>
            </p:cNvSpPr>
            <p:nvPr/>
          </p:nvSpPr>
          <p:spPr bwMode="auto">
            <a:xfrm>
              <a:off x="3587" y="938"/>
              <a:ext cx="66" cy="150"/>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auto">
            <a:xfrm>
              <a:off x="3677" y="938"/>
              <a:ext cx="171" cy="15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9" name="Freeform 23"/>
            <p:cNvSpPr>
              <a:spLocks/>
            </p:cNvSpPr>
            <p:nvPr/>
          </p:nvSpPr>
          <p:spPr bwMode="auto">
            <a:xfrm>
              <a:off x="3870" y="938"/>
              <a:ext cx="63" cy="150"/>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4"/>
            <p:cNvSpPr>
              <a:spLocks/>
            </p:cNvSpPr>
            <p:nvPr/>
          </p:nvSpPr>
          <p:spPr bwMode="auto">
            <a:xfrm>
              <a:off x="3942"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5"/>
            <p:cNvSpPr>
              <a:spLocks/>
            </p:cNvSpPr>
            <p:nvPr/>
          </p:nvSpPr>
          <p:spPr bwMode="auto">
            <a:xfrm>
              <a:off x="3293"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6"/>
            <p:cNvSpPr>
              <a:spLocks/>
            </p:cNvSpPr>
            <p:nvPr/>
          </p:nvSpPr>
          <p:spPr bwMode="auto">
            <a:xfrm>
              <a:off x="3356" y="740"/>
              <a:ext cx="201" cy="150"/>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7"/>
            <p:cNvSpPr>
              <a:spLocks noEditPoints="1"/>
            </p:cNvSpPr>
            <p:nvPr/>
          </p:nvSpPr>
          <p:spPr bwMode="auto">
            <a:xfrm>
              <a:off x="3566" y="737"/>
              <a:ext cx="165" cy="150"/>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8"/>
            <p:cNvSpPr>
              <a:spLocks/>
            </p:cNvSpPr>
            <p:nvPr/>
          </p:nvSpPr>
          <p:spPr bwMode="auto">
            <a:xfrm>
              <a:off x="3702" y="740"/>
              <a:ext cx="165"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5" name="Freeform 29"/>
            <p:cNvSpPr>
              <a:spLocks noEditPoints="1"/>
            </p:cNvSpPr>
            <p:nvPr/>
          </p:nvSpPr>
          <p:spPr bwMode="auto">
            <a:xfrm>
              <a:off x="3861" y="737"/>
              <a:ext cx="162" cy="15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658368" y="0"/>
            <a:ext cx="7823645" cy="1371600"/>
          </a:xfrm>
        </p:spPr>
        <p:txBody>
          <a:bodyPr/>
          <a:lstStyle/>
          <a:p>
            <a:r>
              <a:rPr lang="en-US"/>
              <a:t>Click to edit Master title style</a:t>
            </a:r>
            <a:endParaRPr lang="en-US" dirty="0"/>
          </a:p>
        </p:txBody>
      </p:sp>
      <p:sp>
        <p:nvSpPr>
          <p:cNvPr id="22" name="Content Placeholder 21"/>
          <p:cNvSpPr>
            <a:spLocks noGrp="1"/>
          </p:cNvSpPr>
          <p:nvPr>
            <p:ph sz="quarter" idx="14"/>
          </p:nvPr>
        </p:nvSpPr>
        <p:spPr>
          <a:xfrm>
            <a:off x="658370" y="1371599"/>
            <a:ext cx="7823644" cy="4800600"/>
          </a:xfrm>
        </p:spPr>
        <p:txBody>
          <a:bodyPr rtlCol="0">
            <a:normAutofit/>
          </a:bodyPr>
          <a:lstStyle>
            <a:lvl1pPr>
              <a:defRPr lang="en-US" dirty="0" smtClean="0"/>
            </a:lvl1pPr>
            <a:lvl2pPr>
              <a:defRPr lang="en-US"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8"/>
          <p:cNvSpPr>
            <a:spLocks noGrp="1"/>
          </p:cNvSpPr>
          <p:nvPr>
            <p:ph type="dt" sz="half" idx="15"/>
          </p:nvPr>
        </p:nvSpPr>
        <p:spPr/>
        <p:txBody>
          <a:bodyPr/>
          <a:lstStyle>
            <a:lvl1pPr>
              <a:defRPr/>
            </a:lvl1pPr>
          </a:lstStyle>
          <a:p>
            <a:pPr>
              <a:defRPr/>
            </a:pPr>
            <a:endParaRPr/>
          </a:p>
        </p:txBody>
      </p:sp>
      <p:sp>
        <p:nvSpPr>
          <p:cNvPr id="17" name="Footer Placeholder 9"/>
          <p:cNvSpPr>
            <a:spLocks noGrp="1"/>
          </p:cNvSpPr>
          <p:nvPr>
            <p:ph type="ftr" sz="quarter" idx="16"/>
          </p:nvPr>
        </p:nvSpPr>
        <p:spPr/>
        <p:txBody>
          <a:bodyPr/>
          <a:lstStyle>
            <a:lvl1pPr>
              <a:defRPr/>
            </a:lvl1pPr>
          </a:lstStyle>
          <a:p>
            <a:pPr>
              <a:defRPr/>
            </a:pPr>
            <a:endParaRPr/>
          </a:p>
        </p:txBody>
      </p:sp>
      <p:sp>
        <p:nvSpPr>
          <p:cNvPr id="18" name="Slide Number Placeholder 10"/>
          <p:cNvSpPr>
            <a:spLocks noGrp="1"/>
          </p:cNvSpPr>
          <p:nvPr>
            <p:ph type="sldNum" sz="quarter" idx="17"/>
          </p:nvPr>
        </p:nvSpPr>
        <p:spPr/>
        <p:txBody>
          <a:bodyPr/>
          <a:lstStyle>
            <a:lvl1pPr>
              <a:defRPr/>
            </a:lvl1pPr>
          </a:lstStyle>
          <a:p>
            <a:pPr>
              <a:defRPr/>
            </a:pPr>
            <a:fld id="{D87F5A9D-44A5-4B36-9EF2-1A47F6C418B9}" type="slidenum">
              <a:rPr/>
              <a:pPr>
                <a:defRPr/>
              </a:pPr>
              <a:t>‹#›</a:t>
            </a:fld>
            <a:endParaRPr/>
          </a:p>
        </p:txBody>
      </p:sp>
    </p:spTree>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grpSp>
        <p:nvGrpSpPr>
          <p:cNvPr id="4" name="Group 18"/>
          <p:cNvGrpSpPr>
            <a:grpSpLocks/>
          </p:cNvGrpSpPr>
          <p:nvPr/>
        </p:nvGrpSpPr>
        <p:grpSpPr bwMode="auto">
          <a:xfrm>
            <a:off x="120650" y="6299200"/>
            <a:ext cx="420688" cy="458788"/>
            <a:chOff x="3293" y="737"/>
            <a:chExt cx="796" cy="867"/>
          </a:xfrm>
        </p:grpSpPr>
        <p:sp>
          <p:nvSpPr>
            <p:cNvPr id="5" name="Freeform 19"/>
            <p:cNvSpPr>
              <a:spLocks noEditPoints="1"/>
            </p:cNvSpPr>
            <p:nvPr/>
          </p:nvSpPr>
          <p:spPr bwMode="auto">
            <a:xfrm>
              <a:off x="3413" y="1160"/>
              <a:ext cx="556" cy="444"/>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a:latin typeface="+mn-lt"/>
              </a:endParaRPr>
            </a:p>
          </p:txBody>
        </p:sp>
        <p:sp>
          <p:nvSpPr>
            <p:cNvPr id="6" name="Freeform 20"/>
            <p:cNvSpPr>
              <a:spLocks/>
            </p:cNvSpPr>
            <p:nvPr/>
          </p:nvSpPr>
          <p:spPr bwMode="auto">
            <a:xfrm>
              <a:off x="3455" y="938"/>
              <a:ext cx="120" cy="150"/>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7" name="Freeform 21"/>
            <p:cNvSpPr>
              <a:spLocks noEditPoints="1"/>
            </p:cNvSpPr>
            <p:nvPr/>
          </p:nvSpPr>
          <p:spPr bwMode="auto">
            <a:xfrm>
              <a:off x="3587" y="938"/>
              <a:ext cx="66" cy="150"/>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auto">
            <a:xfrm>
              <a:off x="3677" y="938"/>
              <a:ext cx="171" cy="15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9" name="Freeform 23"/>
            <p:cNvSpPr>
              <a:spLocks/>
            </p:cNvSpPr>
            <p:nvPr/>
          </p:nvSpPr>
          <p:spPr bwMode="auto">
            <a:xfrm>
              <a:off x="3870" y="938"/>
              <a:ext cx="63" cy="150"/>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4"/>
            <p:cNvSpPr>
              <a:spLocks/>
            </p:cNvSpPr>
            <p:nvPr/>
          </p:nvSpPr>
          <p:spPr bwMode="auto">
            <a:xfrm>
              <a:off x="3942"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5"/>
            <p:cNvSpPr>
              <a:spLocks/>
            </p:cNvSpPr>
            <p:nvPr/>
          </p:nvSpPr>
          <p:spPr bwMode="auto">
            <a:xfrm>
              <a:off x="3293"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6"/>
            <p:cNvSpPr>
              <a:spLocks/>
            </p:cNvSpPr>
            <p:nvPr/>
          </p:nvSpPr>
          <p:spPr bwMode="auto">
            <a:xfrm>
              <a:off x="3356" y="740"/>
              <a:ext cx="201" cy="150"/>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7"/>
            <p:cNvSpPr>
              <a:spLocks noEditPoints="1"/>
            </p:cNvSpPr>
            <p:nvPr/>
          </p:nvSpPr>
          <p:spPr bwMode="auto">
            <a:xfrm>
              <a:off x="3566" y="737"/>
              <a:ext cx="165" cy="150"/>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8"/>
            <p:cNvSpPr>
              <a:spLocks/>
            </p:cNvSpPr>
            <p:nvPr/>
          </p:nvSpPr>
          <p:spPr bwMode="auto">
            <a:xfrm>
              <a:off x="3702" y="740"/>
              <a:ext cx="165"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5" name="Freeform 29"/>
            <p:cNvSpPr>
              <a:spLocks noEditPoints="1"/>
            </p:cNvSpPr>
            <p:nvPr/>
          </p:nvSpPr>
          <p:spPr bwMode="auto">
            <a:xfrm>
              <a:off x="3861" y="737"/>
              <a:ext cx="162" cy="15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22" name="Chart Placeholder 21"/>
          <p:cNvSpPr>
            <a:spLocks noGrp="1"/>
          </p:cNvSpPr>
          <p:nvPr>
            <p:ph type="chart" sz="quarter" idx="14"/>
          </p:nvPr>
        </p:nvSpPr>
        <p:spPr>
          <a:xfrm>
            <a:off x="1303339" y="1676400"/>
            <a:ext cx="6534150" cy="4114800"/>
          </a:xfrm>
        </p:spPr>
        <p:txBody>
          <a:bodyPr rtlCol="0">
            <a:normAutofit/>
          </a:bodyPr>
          <a:lstStyle>
            <a:lvl1pPr marL="0" indent="0">
              <a:buNone/>
              <a:defRPr/>
            </a:lvl1pPr>
          </a:lstStyle>
          <a:p>
            <a:pPr lvl="0"/>
            <a:r>
              <a:rPr lang="en-US" noProof="0"/>
              <a:t>Click icon to add chart</a:t>
            </a:r>
            <a:endParaRPr lang="en-US" noProof="0" dirty="0"/>
          </a:p>
        </p:txBody>
      </p:sp>
      <p:sp>
        <p:nvSpPr>
          <p:cNvPr id="16" name="Date Placeholder 8"/>
          <p:cNvSpPr>
            <a:spLocks noGrp="1"/>
          </p:cNvSpPr>
          <p:nvPr>
            <p:ph type="dt" sz="half" idx="15"/>
          </p:nvPr>
        </p:nvSpPr>
        <p:spPr/>
        <p:txBody>
          <a:bodyPr/>
          <a:lstStyle>
            <a:lvl1pPr>
              <a:defRPr/>
            </a:lvl1pPr>
          </a:lstStyle>
          <a:p>
            <a:pPr>
              <a:defRPr/>
            </a:pPr>
            <a:endParaRPr/>
          </a:p>
        </p:txBody>
      </p:sp>
      <p:sp>
        <p:nvSpPr>
          <p:cNvPr id="17" name="Footer Placeholder 9"/>
          <p:cNvSpPr>
            <a:spLocks noGrp="1"/>
          </p:cNvSpPr>
          <p:nvPr>
            <p:ph type="ftr" sz="quarter" idx="16"/>
          </p:nvPr>
        </p:nvSpPr>
        <p:spPr/>
        <p:txBody>
          <a:bodyPr/>
          <a:lstStyle>
            <a:lvl1pPr>
              <a:defRPr/>
            </a:lvl1pPr>
          </a:lstStyle>
          <a:p>
            <a:pPr>
              <a:defRPr/>
            </a:pPr>
            <a:endParaRPr/>
          </a:p>
        </p:txBody>
      </p:sp>
      <p:sp>
        <p:nvSpPr>
          <p:cNvPr id="18" name="Slide Number Placeholder 10"/>
          <p:cNvSpPr>
            <a:spLocks noGrp="1"/>
          </p:cNvSpPr>
          <p:nvPr>
            <p:ph type="sldNum" sz="quarter" idx="17"/>
          </p:nvPr>
        </p:nvSpPr>
        <p:spPr/>
        <p:txBody>
          <a:bodyPr/>
          <a:lstStyle>
            <a:lvl1pPr>
              <a:defRPr/>
            </a:lvl1pPr>
          </a:lstStyle>
          <a:p>
            <a:pPr>
              <a:defRPr/>
            </a:pPr>
            <a:fld id="{F9D3C586-AFED-4FC1-8FAC-45BB2030066B}" type="slidenum">
              <a:rPr/>
              <a:pPr>
                <a:defRPr/>
              </a:pPr>
              <a:t>‹#›</a:t>
            </a:fld>
            <a:endParaRPr/>
          </a:p>
        </p:txBody>
      </p:sp>
    </p:spTree>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18"/>
          <p:cNvGrpSpPr>
            <a:grpSpLocks/>
          </p:cNvGrpSpPr>
          <p:nvPr/>
        </p:nvGrpSpPr>
        <p:grpSpPr bwMode="auto">
          <a:xfrm>
            <a:off x="120650" y="6299200"/>
            <a:ext cx="420688" cy="458788"/>
            <a:chOff x="3293" y="737"/>
            <a:chExt cx="796" cy="867"/>
          </a:xfrm>
        </p:grpSpPr>
        <p:sp>
          <p:nvSpPr>
            <p:cNvPr id="6" name="Freeform 19"/>
            <p:cNvSpPr>
              <a:spLocks noEditPoints="1"/>
            </p:cNvSpPr>
            <p:nvPr/>
          </p:nvSpPr>
          <p:spPr bwMode="auto">
            <a:xfrm>
              <a:off x="3413" y="1160"/>
              <a:ext cx="556" cy="444"/>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a:latin typeface="+mn-lt"/>
              </a:endParaRPr>
            </a:p>
          </p:txBody>
        </p:sp>
        <p:sp>
          <p:nvSpPr>
            <p:cNvPr id="7" name="Freeform 20"/>
            <p:cNvSpPr>
              <a:spLocks/>
            </p:cNvSpPr>
            <p:nvPr/>
          </p:nvSpPr>
          <p:spPr bwMode="auto">
            <a:xfrm>
              <a:off x="3455" y="938"/>
              <a:ext cx="120" cy="150"/>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8" name="Freeform 21"/>
            <p:cNvSpPr>
              <a:spLocks noEditPoints="1"/>
            </p:cNvSpPr>
            <p:nvPr/>
          </p:nvSpPr>
          <p:spPr bwMode="auto">
            <a:xfrm>
              <a:off x="3587" y="938"/>
              <a:ext cx="66" cy="150"/>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auto">
            <a:xfrm>
              <a:off x="3677" y="938"/>
              <a:ext cx="171" cy="15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3"/>
            <p:cNvSpPr>
              <a:spLocks/>
            </p:cNvSpPr>
            <p:nvPr/>
          </p:nvSpPr>
          <p:spPr bwMode="auto">
            <a:xfrm>
              <a:off x="3870" y="938"/>
              <a:ext cx="63" cy="150"/>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4"/>
            <p:cNvSpPr>
              <a:spLocks/>
            </p:cNvSpPr>
            <p:nvPr/>
          </p:nvSpPr>
          <p:spPr bwMode="auto">
            <a:xfrm>
              <a:off x="3942"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5"/>
            <p:cNvSpPr>
              <a:spLocks/>
            </p:cNvSpPr>
            <p:nvPr/>
          </p:nvSpPr>
          <p:spPr bwMode="auto">
            <a:xfrm>
              <a:off x="3293"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6"/>
            <p:cNvSpPr>
              <a:spLocks/>
            </p:cNvSpPr>
            <p:nvPr/>
          </p:nvSpPr>
          <p:spPr bwMode="auto">
            <a:xfrm>
              <a:off x="3356" y="740"/>
              <a:ext cx="201" cy="150"/>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7"/>
            <p:cNvSpPr>
              <a:spLocks noEditPoints="1"/>
            </p:cNvSpPr>
            <p:nvPr/>
          </p:nvSpPr>
          <p:spPr bwMode="auto">
            <a:xfrm>
              <a:off x="3566" y="737"/>
              <a:ext cx="165" cy="150"/>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5" name="Freeform 28"/>
            <p:cNvSpPr>
              <a:spLocks/>
            </p:cNvSpPr>
            <p:nvPr/>
          </p:nvSpPr>
          <p:spPr bwMode="auto">
            <a:xfrm>
              <a:off x="3702" y="740"/>
              <a:ext cx="165"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6" name="Freeform 29"/>
            <p:cNvSpPr>
              <a:spLocks noEditPoints="1"/>
            </p:cNvSpPr>
            <p:nvPr/>
          </p:nvSpPr>
          <p:spPr bwMode="auto">
            <a:xfrm>
              <a:off x="3861" y="737"/>
              <a:ext cx="162" cy="15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1371600"/>
            <a:ext cx="3840162" cy="4800600"/>
          </a:xfr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3856038" cy="4800600"/>
          </a:xfrm>
        </p:spPr>
        <p:txBody>
          <a:bodyPr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10"/>
          <p:cNvSpPr>
            <a:spLocks noGrp="1"/>
          </p:cNvSpPr>
          <p:nvPr>
            <p:ph type="dt" sz="half" idx="10"/>
          </p:nvPr>
        </p:nvSpPr>
        <p:spPr/>
        <p:txBody>
          <a:bodyPr/>
          <a:lstStyle>
            <a:lvl1pPr>
              <a:defRPr/>
            </a:lvl1pPr>
          </a:lstStyle>
          <a:p>
            <a:pPr>
              <a:defRPr/>
            </a:pPr>
            <a:endParaRPr/>
          </a:p>
        </p:txBody>
      </p:sp>
      <p:sp>
        <p:nvSpPr>
          <p:cNvPr id="18" name="Footer Placeholder 11"/>
          <p:cNvSpPr>
            <a:spLocks noGrp="1"/>
          </p:cNvSpPr>
          <p:nvPr>
            <p:ph type="ftr" sz="quarter" idx="11"/>
          </p:nvPr>
        </p:nvSpPr>
        <p:spPr/>
        <p:txBody>
          <a:bodyPr/>
          <a:lstStyle>
            <a:lvl1pPr>
              <a:defRPr/>
            </a:lvl1pPr>
          </a:lstStyle>
          <a:p>
            <a:pPr>
              <a:defRPr/>
            </a:pPr>
            <a:endParaRPr/>
          </a:p>
        </p:txBody>
      </p:sp>
      <p:sp>
        <p:nvSpPr>
          <p:cNvPr id="19" name="Slide Number Placeholder 12"/>
          <p:cNvSpPr>
            <a:spLocks noGrp="1"/>
          </p:cNvSpPr>
          <p:nvPr>
            <p:ph type="sldNum" sz="quarter" idx="12"/>
          </p:nvPr>
        </p:nvSpPr>
        <p:spPr/>
        <p:txBody>
          <a:bodyPr/>
          <a:lstStyle>
            <a:lvl1pPr>
              <a:defRPr/>
            </a:lvl1pPr>
          </a:lstStyle>
          <a:p>
            <a:pPr>
              <a:defRPr/>
            </a:pPr>
            <a:fld id="{288AC552-D226-4E48-82C9-BFDB97A0FF43}" type="slidenum">
              <a:rPr/>
              <a:pPr>
                <a:defRPr/>
              </a:pPr>
              <a:t>‹#›</a:t>
            </a:fld>
            <a:endParaRPr/>
          </a:p>
        </p:txBody>
      </p:sp>
    </p:spTree>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7" name="Group 18"/>
          <p:cNvGrpSpPr>
            <a:grpSpLocks/>
          </p:cNvGrpSpPr>
          <p:nvPr/>
        </p:nvGrpSpPr>
        <p:grpSpPr bwMode="auto">
          <a:xfrm>
            <a:off x="120650" y="6299200"/>
            <a:ext cx="420688" cy="458788"/>
            <a:chOff x="3293" y="737"/>
            <a:chExt cx="796" cy="867"/>
          </a:xfrm>
        </p:grpSpPr>
        <p:sp>
          <p:nvSpPr>
            <p:cNvPr id="8" name="Freeform 19"/>
            <p:cNvSpPr>
              <a:spLocks noEditPoints="1"/>
            </p:cNvSpPr>
            <p:nvPr/>
          </p:nvSpPr>
          <p:spPr bwMode="auto">
            <a:xfrm>
              <a:off x="3413" y="1160"/>
              <a:ext cx="556" cy="444"/>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a:latin typeface="+mn-lt"/>
              </a:endParaRPr>
            </a:p>
          </p:txBody>
        </p:sp>
        <p:sp>
          <p:nvSpPr>
            <p:cNvPr id="9" name="Freeform 20"/>
            <p:cNvSpPr>
              <a:spLocks/>
            </p:cNvSpPr>
            <p:nvPr/>
          </p:nvSpPr>
          <p:spPr bwMode="auto">
            <a:xfrm>
              <a:off x="3455" y="938"/>
              <a:ext cx="120" cy="150"/>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1"/>
            <p:cNvSpPr>
              <a:spLocks noEditPoints="1"/>
            </p:cNvSpPr>
            <p:nvPr/>
          </p:nvSpPr>
          <p:spPr bwMode="auto">
            <a:xfrm>
              <a:off x="3587" y="938"/>
              <a:ext cx="66" cy="150"/>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2"/>
            <p:cNvSpPr>
              <a:spLocks/>
            </p:cNvSpPr>
            <p:nvPr/>
          </p:nvSpPr>
          <p:spPr bwMode="auto">
            <a:xfrm>
              <a:off x="3677" y="938"/>
              <a:ext cx="171" cy="15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3"/>
            <p:cNvSpPr>
              <a:spLocks/>
            </p:cNvSpPr>
            <p:nvPr/>
          </p:nvSpPr>
          <p:spPr bwMode="auto">
            <a:xfrm>
              <a:off x="3870" y="938"/>
              <a:ext cx="63" cy="150"/>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4"/>
            <p:cNvSpPr>
              <a:spLocks/>
            </p:cNvSpPr>
            <p:nvPr/>
          </p:nvSpPr>
          <p:spPr bwMode="auto">
            <a:xfrm>
              <a:off x="3942"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5"/>
            <p:cNvSpPr>
              <a:spLocks/>
            </p:cNvSpPr>
            <p:nvPr/>
          </p:nvSpPr>
          <p:spPr bwMode="auto">
            <a:xfrm>
              <a:off x="3293"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5" name="Freeform 26"/>
            <p:cNvSpPr>
              <a:spLocks/>
            </p:cNvSpPr>
            <p:nvPr/>
          </p:nvSpPr>
          <p:spPr bwMode="auto">
            <a:xfrm>
              <a:off x="3356" y="740"/>
              <a:ext cx="201" cy="150"/>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6" name="Freeform 27"/>
            <p:cNvSpPr>
              <a:spLocks noEditPoints="1"/>
            </p:cNvSpPr>
            <p:nvPr/>
          </p:nvSpPr>
          <p:spPr bwMode="auto">
            <a:xfrm>
              <a:off x="3566" y="737"/>
              <a:ext cx="165" cy="150"/>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7" name="Freeform 28"/>
            <p:cNvSpPr>
              <a:spLocks/>
            </p:cNvSpPr>
            <p:nvPr/>
          </p:nvSpPr>
          <p:spPr bwMode="auto">
            <a:xfrm>
              <a:off x="3702" y="740"/>
              <a:ext cx="165"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8" name="Freeform 29"/>
            <p:cNvSpPr>
              <a:spLocks noEditPoints="1"/>
            </p:cNvSpPr>
            <p:nvPr/>
          </p:nvSpPr>
          <p:spPr bwMode="auto">
            <a:xfrm>
              <a:off x="3861" y="737"/>
              <a:ext cx="162" cy="15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658368" y="0"/>
            <a:ext cx="7823645"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55638" y="1371600"/>
            <a:ext cx="3841750" cy="639762"/>
          </a:xfrm>
        </p:spPr>
        <p:txBody>
          <a:bodyPr tIns="45720" rtlCol="0" anchor="b">
            <a:noAutofit/>
          </a:bodyPr>
          <a:lstStyle>
            <a:lvl1pPr>
              <a:defRPr lang="en-US" b="0" dirty="0" smtClean="0">
                <a:solidFill>
                  <a:schemeClr val="accent2"/>
                </a:solidFill>
              </a:defRPr>
            </a:lvl1pPr>
          </a:lstStyle>
          <a:p>
            <a:pPr lvl="0"/>
            <a:r>
              <a:rPr lang="en-US"/>
              <a:t>Click to edit Master text styles</a:t>
            </a:r>
          </a:p>
        </p:txBody>
      </p:sp>
      <p:sp>
        <p:nvSpPr>
          <p:cNvPr id="4" name="Content Placeholder 3"/>
          <p:cNvSpPr>
            <a:spLocks noGrp="1"/>
          </p:cNvSpPr>
          <p:nvPr>
            <p:ph sz="half" idx="2"/>
          </p:nvPr>
        </p:nvSpPr>
        <p:spPr>
          <a:xfrm>
            <a:off x="655638" y="2027902"/>
            <a:ext cx="3841750" cy="4144297"/>
          </a:xfrm>
        </p:spPr>
        <p:txBody>
          <a:bodyPr tIns="45720" rtlCol="0">
            <a:normAutofit/>
          </a:bodyPr>
          <a:lstStyle>
            <a:lvl1pPr>
              <a:defRPr lang="en-US" sz="2800" smtClean="0"/>
            </a:lvl1pPr>
            <a:lvl2pPr>
              <a:defRPr lang="en-US" sz="2800" smtClean="0"/>
            </a:lvl2pPr>
            <a:lvl3pPr>
              <a:defRPr lang="en-US" sz="2800" smtClean="0"/>
            </a:lvl3pPr>
            <a:lvl4pPr>
              <a:defRPr lang="en-US" sz="2800" smtClean="0"/>
            </a:lvl4pPr>
            <a:lvl5pPr>
              <a:defRPr lang="en-US"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3836988" cy="640080"/>
          </a:xfrm>
        </p:spPr>
        <p:txBody>
          <a:bodyPr tIns="45720" rtlCol="0" anchor="b">
            <a:noAutofit/>
          </a:bodyPr>
          <a:lstStyle>
            <a:lvl1pPr>
              <a:defRPr lang="en-US" b="0" dirty="0" smtClean="0">
                <a:solidFill>
                  <a:schemeClr val="accent2"/>
                </a:solidFill>
              </a:defRPr>
            </a:lvl1pPr>
          </a:lstStyle>
          <a:p>
            <a:pPr lvl="0"/>
            <a:r>
              <a:rPr lang="en-US"/>
              <a:t>Click to edit Master text styles</a:t>
            </a:r>
          </a:p>
        </p:txBody>
      </p:sp>
      <p:sp>
        <p:nvSpPr>
          <p:cNvPr id="6" name="Content Placeholder 5"/>
          <p:cNvSpPr>
            <a:spLocks noGrp="1"/>
          </p:cNvSpPr>
          <p:nvPr>
            <p:ph sz="quarter" idx="4"/>
          </p:nvPr>
        </p:nvSpPr>
        <p:spPr>
          <a:xfrm>
            <a:off x="4645026" y="2027902"/>
            <a:ext cx="3836988" cy="4144297"/>
          </a:xfrm>
        </p:spPr>
        <p:txBody>
          <a:bodyPr tIns="45720" rtlCol="0">
            <a:normAutofit/>
          </a:bodyPr>
          <a:lstStyle>
            <a:lvl1pPr>
              <a:defRPr lang="en-US" sz="2800" dirty="0" smtClean="0"/>
            </a:lvl1pPr>
            <a:lvl2pPr>
              <a:defRPr lang="en-US" sz="2800" dirty="0" smtClean="0"/>
            </a:lvl2pPr>
            <a:lvl3pPr>
              <a:defRPr lang="en-US" sz="2800" dirty="0" smtClean="0"/>
            </a:lvl3pPr>
            <a:lvl4pPr>
              <a:defRPr lang="en-US" sz="2800" dirty="0" smtClean="0"/>
            </a:lvl4pPr>
            <a:lvl5pPr>
              <a:defRPr lang="en-US" sz="2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12"/>
          <p:cNvSpPr>
            <a:spLocks noGrp="1"/>
          </p:cNvSpPr>
          <p:nvPr>
            <p:ph type="dt" sz="half" idx="10"/>
          </p:nvPr>
        </p:nvSpPr>
        <p:spPr/>
        <p:txBody>
          <a:bodyPr/>
          <a:lstStyle>
            <a:lvl1pPr>
              <a:defRPr/>
            </a:lvl1pPr>
          </a:lstStyle>
          <a:p>
            <a:pPr>
              <a:defRPr/>
            </a:pPr>
            <a:endParaRPr/>
          </a:p>
        </p:txBody>
      </p:sp>
      <p:sp>
        <p:nvSpPr>
          <p:cNvPr id="20" name="Footer Placeholder 13"/>
          <p:cNvSpPr>
            <a:spLocks noGrp="1"/>
          </p:cNvSpPr>
          <p:nvPr>
            <p:ph type="ftr" sz="quarter" idx="11"/>
          </p:nvPr>
        </p:nvSpPr>
        <p:spPr/>
        <p:txBody>
          <a:bodyPr/>
          <a:lstStyle>
            <a:lvl1pPr>
              <a:defRPr/>
            </a:lvl1pPr>
          </a:lstStyle>
          <a:p>
            <a:pPr>
              <a:defRPr/>
            </a:pPr>
            <a:endParaRPr/>
          </a:p>
        </p:txBody>
      </p:sp>
      <p:sp>
        <p:nvSpPr>
          <p:cNvPr id="21" name="Slide Number Placeholder 14"/>
          <p:cNvSpPr>
            <a:spLocks noGrp="1"/>
          </p:cNvSpPr>
          <p:nvPr>
            <p:ph type="sldNum" sz="quarter" idx="12"/>
          </p:nvPr>
        </p:nvSpPr>
        <p:spPr/>
        <p:txBody>
          <a:bodyPr/>
          <a:lstStyle>
            <a:lvl1pPr>
              <a:defRPr/>
            </a:lvl1pPr>
          </a:lstStyle>
          <a:p>
            <a:pPr>
              <a:defRPr/>
            </a:pPr>
            <a:fld id="{6F856575-AA80-41E2-8E18-F38585792E91}" type="slidenum">
              <a:rPr/>
              <a:pPr>
                <a:defRPr/>
              </a:pPr>
              <a:t>‹#›</a:t>
            </a:fld>
            <a:endParaRPr/>
          </a:p>
        </p:txBody>
      </p:sp>
    </p:spTree>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3" name="Group 18"/>
          <p:cNvGrpSpPr>
            <a:grpSpLocks/>
          </p:cNvGrpSpPr>
          <p:nvPr/>
        </p:nvGrpSpPr>
        <p:grpSpPr bwMode="auto">
          <a:xfrm>
            <a:off x="120650" y="6299200"/>
            <a:ext cx="420688" cy="458788"/>
            <a:chOff x="3293" y="737"/>
            <a:chExt cx="796" cy="867"/>
          </a:xfrm>
        </p:grpSpPr>
        <p:sp>
          <p:nvSpPr>
            <p:cNvPr id="4" name="Freeform 19"/>
            <p:cNvSpPr>
              <a:spLocks noEditPoints="1"/>
            </p:cNvSpPr>
            <p:nvPr/>
          </p:nvSpPr>
          <p:spPr bwMode="auto">
            <a:xfrm>
              <a:off x="3413" y="1160"/>
              <a:ext cx="556" cy="444"/>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a:latin typeface="+mn-lt"/>
              </a:endParaRPr>
            </a:p>
          </p:txBody>
        </p:sp>
        <p:sp>
          <p:nvSpPr>
            <p:cNvPr id="5" name="Freeform 20"/>
            <p:cNvSpPr>
              <a:spLocks/>
            </p:cNvSpPr>
            <p:nvPr/>
          </p:nvSpPr>
          <p:spPr bwMode="auto">
            <a:xfrm>
              <a:off x="3455" y="938"/>
              <a:ext cx="120" cy="150"/>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 name="Freeform 21"/>
            <p:cNvSpPr>
              <a:spLocks noEditPoints="1"/>
            </p:cNvSpPr>
            <p:nvPr/>
          </p:nvSpPr>
          <p:spPr bwMode="auto">
            <a:xfrm>
              <a:off x="3587" y="938"/>
              <a:ext cx="66" cy="150"/>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auto">
            <a:xfrm>
              <a:off x="3677" y="938"/>
              <a:ext cx="171" cy="15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8" name="Freeform 23"/>
            <p:cNvSpPr>
              <a:spLocks/>
            </p:cNvSpPr>
            <p:nvPr/>
          </p:nvSpPr>
          <p:spPr bwMode="auto">
            <a:xfrm>
              <a:off x="3870" y="938"/>
              <a:ext cx="63" cy="150"/>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9" name="Freeform 24"/>
            <p:cNvSpPr>
              <a:spLocks/>
            </p:cNvSpPr>
            <p:nvPr/>
          </p:nvSpPr>
          <p:spPr bwMode="auto">
            <a:xfrm>
              <a:off x="3942"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5"/>
            <p:cNvSpPr>
              <a:spLocks/>
            </p:cNvSpPr>
            <p:nvPr/>
          </p:nvSpPr>
          <p:spPr bwMode="auto">
            <a:xfrm>
              <a:off x="3293"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6"/>
            <p:cNvSpPr>
              <a:spLocks/>
            </p:cNvSpPr>
            <p:nvPr/>
          </p:nvSpPr>
          <p:spPr bwMode="auto">
            <a:xfrm>
              <a:off x="3356" y="740"/>
              <a:ext cx="201" cy="150"/>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7"/>
            <p:cNvSpPr>
              <a:spLocks noEditPoints="1"/>
            </p:cNvSpPr>
            <p:nvPr/>
          </p:nvSpPr>
          <p:spPr bwMode="auto">
            <a:xfrm>
              <a:off x="3566" y="737"/>
              <a:ext cx="165" cy="150"/>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8"/>
            <p:cNvSpPr>
              <a:spLocks/>
            </p:cNvSpPr>
            <p:nvPr/>
          </p:nvSpPr>
          <p:spPr bwMode="auto">
            <a:xfrm>
              <a:off x="3702" y="740"/>
              <a:ext cx="165"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4" name="Freeform 29"/>
            <p:cNvSpPr>
              <a:spLocks noEditPoints="1"/>
            </p:cNvSpPr>
            <p:nvPr/>
          </p:nvSpPr>
          <p:spPr bwMode="auto">
            <a:xfrm>
              <a:off x="3861" y="737"/>
              <a:ext cx="162" cy="15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p:txBody>
          <a:bodyPr/>
          <a:lstStyle/>
          <a:p>
            <a:r>
              <a:rPr lang="en-US"/>
              <a:t>Click to edit Master title style</a:t>
            </a:r>
          </a:p>
        </p:txBody>
      </p:sp>
      <p:sp>
        <p:nvSpPr>
          <p:cNvPr id="15" name="Date Placeholder 9"/>
          <p:cNvSpPr>
            <a:spLocks noGrp="1"/>
          </p:cNvSpPr>
          <p:nvPr>
            <p:ph type="dt" sz="half" idx="10"/>
          </p:nvPr>
        </p:nvSpPr>
        <p:spPr/>
        <p:txBody>
          <a:bodyPr/>
          <a:lstStyle>
            <a:lvl1pPr>
              <a:defRPr/>
            </a:lvl1pPr>
          </a:lstStyle>
          <a:p>
            <a:pPr>
              <a:defRPr/>
            </a:pPr>
            <a:endParaRPr/>
          </a:p>
        </p:txBody>
      </p:sp>
      <p:sp>
        <p:nvSpPr>
          <p:cNvPr id="16" name="Footer Placeholder 10"/>
          <p:cNvSpPr>
            <a:spLocks noGrp="1"/>
          </p:cNvSpPr>
          <p:nvPr>
            <p:ph type="ftr" sz="quarter" idx="11"/>
          </p:nvPr>
        </p:nvSpPr>
        <p:spPr/>
        <p:txBody>
          <a:bodyPr/>
          <a:lstStyle>
            <a:lvl1pPr>
              <a:defRPr/>
            </a:lvl1pPr>
          </a:lstStyle>
          <a:p>
            <a:pPr>
              <a:defRPr/>
            </a:pPr>
            <a:endParaRPr/>
          </a:p>
        </p:txBody>
      </p:sp>
      <p:sp>
        <p:nvSpPr>
          <p:cNvPr id="17" name="Slide Number Placeholder 11"/>
          <p:cNvSpPr>
            <a:spLocks noGrp="1"/>
          </p:cNvSpPr>
          <p:nvPr>
            <p:ph type="sldNum" sz="quarter" idx="12"/>
          </p:nvPr>
        </p:nvSpPr>
        <p:spPr/>
        <p:txBody>
          <a:bodyPr/>
          <a:lstStyle>
            <a:lvl1pPr>
              <a:defRPr/>
            </a:lvl1pPr>
          </a:lstStyle>
          <a:p>
            <a:pPr>
              <a:defRPr/>
            </a:pPr>
            <a:fld id="{5275FC07-9CF0-44A7-B144-099408A5E892}" type="slidenum">
              <a:rPr/>
              <a:pPr>
                <a:defRPr/>
              </a:pPr>
              <a:t>‹#›</a:t>
            </a:fld>
            <a:endParaRPr/>
          </a:p>
        </p:txBody>
      </p:sp>
    </p:spTree>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2" name="Group 18"/>
          <p:cNvGrpSpPr>
            <a:grpSpLocks/>
          </p:cNvGrpSpPr>
          <p:nvPr/>
        </p:nvGrpSpPr>
        <p:grpSpPr bwMode="auto">
          <a:xfrm>
            <a:off x="120650" y="6299200"/>
            <a:ext cx="420688" cy="458788"/>
            <a:chOff x="3293" y="737"/>
            <a:chExt cx="796" cy="867"/>
          </a:xfrm>
        </p:grpSpPr>
        <p:sp>
          <p:nvSpPr>
            <p:cNvPr id="3" name="Freeform 19"/>
            <p:cNvSpPr>
              <a:spLocks noEditPoints="1"/>
            </p:cNvSpPr>
            <p:nvPr/>
          </p:nvSpPr>
          <p:spPr bwMode="auto">
            <a:xfrm>
              <a:off x="3413" y="1160"/>
              <a:ext cx="556" cy="444"/>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a:latin typeface="+mn-lt"/>
              </a:endParaRPr>
            </a:p>
          </p:txBody>
        </p:sp>
        <p:sp>
          <p:nvSpPr>
            <p:cNvPr id="4" name="Freeform 20"/>
            <p:cNvSpPr>
              <a:spLocks/>
            </p:cNvSpPr>
            <p:nvPr/>
          </p:nvSpPr>
          <p:spPr bwMode="auto">
            <a:xfrm>
              <a:off x="3455" y="938"/>
              <a:ext cx="120" cy="150"/>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5" name="Freeform 21"/>
            <p:cNvSpPr>
              <a:spLocks noEditPoints="1"/>
            </p:cNvSpPr>
            <p:nvPr/>
          </p:nvSpPr>
          <p:spPr bwMode="auto">
            <a:xfrm>
              <a:off x="3587" y="938"/>
              <a:ext cx="66" cy="150"/>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auto">
            <a:xfrm>
              <a:off x="3677" y="938"/>
              <a:ext cx="171" cy="15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7" name="Freeform 23"/>
            <p:cNvSpPr>
              <a:spLocks/>
            </p:cNvSpPr>
            <p:nvPr/>
          </p:nvSpPr>
          <p:spPr bwMode="auto">
            <a:xfrm>
              <a:off x="3870" y="938"/>
              <a:ext cx="63" cy="150"/>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8" name="Freeform 24"/>
            <p:cNvSpPr>
              <a:spLocks/>
            </p:cNvSpPr>
            <p:nvPr/>
          </p:nvSpPr>
          <p:spPr bwMode="auto">
            <a:xfrm>
              <a:off x="3942"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9" name="Freeform 25"/>
            <p:cNvSpPr>
              <a:spLocks/>
            </p:cNvSpPr>
            <p:nvPr/>
          </p:nvSpPr>
          <p:spPr bwMode="auto">
            <a:xfrm>
              <a:off x="3293" y="935"/>
              <a:ext cx="147"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auto">
            <a:xfrm>
              <a:off x="3356" y="740"/>
              <a:ext cx="201" cy="150"/>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1" name="Freeform 27"/>
            <p:cNvSpPr>
              <a:spLocks noEditPoints="1"/>
            </p:cNvSpPr>
            <p:nvPr/>
          </p:nvSpPr>
          <p:spPr bwMode="auto">
            <a:xfrm>
              <a:off x="3566" y="737"/>
              <a:ext cx="165" cy="150"/>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2" name="Freeform 28"/>
            <p:cNvSpPr>
              <a:spLocks/>
            </p:cNvSpPr>
            <p:nvPr/>
          </p:nvSpPr>
          <p:spPr bwMode="auto">
            <a:xfrm>
              <a:off x="3702" y="740"/>
              <a:ext cx="165"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sp>
          <p:nvSpPr>
            <p:cNvPr id="13" name="Freeform 29"/>
            <p:cNvSpPr>
              <a:spLocks noEditPoints="1"/>
            </p:cNvSpPr>
            <p:nvPr/>
          </p:nvSpPr>
          <p:spPr bwMode="auto">
            <a:xfrm>
              <a:off x="3861" y="737"/>
              <a:ext cx="162" cy="15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p:spPr>
          <p:txBody>
            <a:bodyPr/>
            <a:lstStyle/>
            <a:p>
              <a:pPr fontAlgn="auto">
                <a:spcBef>
                  <a:spcPts val="0"/>
                </a:spcBef>
                <a:spcAft>
                  <a:spcPts val="0"/>
                </a:spcAft>
                <a:defRPr/>
              </a:pPr>
              <a:endParaRPr lang="en-US">
                <a:latin typeface="+mn-lt"/>
              </a:endParaRPr>
            </a:p>
          </p:txBody>
        </p:sp>
      </p:grpSp>
      <p:sp>
        <p:nvSpPr>
          <p:cNvPr id="14" name="Date Placeholder 7"/>
          <p:cNvSpPr>
            <a:spLocks noGrp="1"/>
          </p:cNvSpPr>
          <p:nvPr>
            <p:ph type="dt" sz="half" idx="10"/>
          </p:nvPr>
        </p:nvSpPr>
        <p:spPr/>
        <p:txBody>
          <a:bodyPr/>
          <a:lstStyle>
            <a:lvl1pPr>
              <a:defRPr/>
            </a:lvl1pPr>
          </a:lstStyle>
          <a:p>
            <a:pPr>
              <a:defRPr/>
            </a:pPr>
            <a:endParaRPr/>
          </a:p>
        </p:txBody>
      </p:sp>
      <p:sp>
        <p:nvSpPr>
          <p:cNvPr id="15" name="Footer Placeholder 8"/>
          <p:cNvSpPr>
            <a:spLocks noGrp="1"/>
          </p:cNvSpPr>
          <p:nvPr>
            <p:ph type="ftr" sz="quarter" idx="11"/>
          </p:nvPr>
        </p:nvSpPr>
        <p:spPr/>
        <p:txBody>
          <a:bodyPr/>
          <a:lstStyle>
            <a:lvl1pPr>
              <a:defRPr/>
            </a:lvl1pPr>
          </a:lstStyle>
          <a:p>
            <a:pPr>
              <a:defRPr/>
            </a:pPr>
            <a:endParaRPr/>
          </a:p>
        </p:txBody>
      </p:sp>
      <p:sp>
        <p:nvSpPr>
          <p:cNvPr id="16" name="Slide Number Placeholder 9"/>
          <p:cNvSpPr>
            <a:spLocks noGrp="1"/>
          </p:cNvSpPr>
          <p:nvPr>
            <p:ph type="sldNum" sz="quarter" idx="12"/>
          </p:nvPr>
        </p:nvSpPr>
        <p:spPr/>
        <p:txBody>
          <a:bodyPr/>
          <a:lstStyle>
            <a:lvl1pPr>
              <a:defRPr/>
            </a:lvl1pPr>
          </a:lstStyle>
          <a:p>
            <a:pPr>
              <a:defRPr/>
            </a:pPr>
            <a:fld id="{B7F43D04-EBAB-4BDB-8B20-5FD38C6F612F}" type="slidenum">
              <a:rPr/>
              <a:pPr>
                <a:defRPr/>
              </a:pPr>
              <a:t>‹#›</a:t>
            </a:fld>
            <a:endParaRPr/>
          </a:p>
        </p:txBody>
      </p:sp>
    </p:spTree>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ing slide">
    <p:spTree>
      <p:nvGrpSpPr>
        <p:cNvPr id="1" name=""/>
        <p:cNvGrpSpPr/>
        <p:nvPr/>
      </p:nvGrpSpPr>
      <p:grpSpPr>
        <a:xfrm>
          <a:off x="0" y="0"/>
          <a:ext cx="0" cy="0"/>
          <a:chOff x="0" y="0"/>
          <a:chExt cx="0" cy="0"/>
        </a:xfrm>
      </p:grpSpPr>
      <p:grpSp>
        <p:nvGrpSpPr>
          <p:cNvPr id="3" name="Group 32"/>
          <p:cNvGrpSpPr/>
          <p:nvPr/>
        </p:nvGrpSpPr>
        <p:grpSpPr>
          <a:xfrm>
            <a:off x="3940175" y="684213"/>
            <a:ext cx="1263650" cy="1376362"/>
            <a:chOff x="658813" y="684213"/>
            <a:chExt cx="1263650" cy="1376362"/>
          </a:xfrm>
          <a:solidFill>
            <a:schemeClr val="tx1"/>
          </a:solidFill>
        </p:grpSpPr>
        <p:sp>
          <p:nvSpPr>
            <p:cNvPr id="4"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p:spPr>
          <p:txBody>
            <a:bodyPr/>
            <a:lstStyle/>
            <a:p>
              <a:pPr fontAlgn="auto">
                <a:spcBef>
                  <a:spcPts val="0"/>
                </a:spcBef>
                <a:spcAft>
                  <a:spcPts val="0"/>
                </a:spcAft>
                <a:defRPr/>
              </a:pPr>
              <a:endParaRPr lang="en-US" dirty="0">
                <a:latin typeface="+mn-lt"/>
              </a:endParaRPr>
            </a:p>
          </p:txBody>
        </p:sp>
        <p:grpSp>
          <p:nvGrpSpPr>
            <p:cNvPr id="5" name="Group 34"/>
            <p:cNvGrpSpPr/>
            <p:nvPr/>
          </p:nvGrpSpPr>
          <p:grpSpPr>
            <a:xfrm>
              <a:off x="658813" y="684213"/>
              <a:ext cx="1263650" cy="561975"/>
              <a:chOff x="658813" y="684213"/>
              <a:chExt cx="1263650" cy="561975"/>
            </a:xfrm>
            <a:grpFill/>
          </p:grpSpPr>
          <p:sp>
            <p:nvSpPr>
              <p:cNvPr id="6"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7"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ndParaRPr>
              </a:p>
            </p:txBody>
          </p:sp>
          <p:sp>
            <p:nvSpPr>
              <p:cNvPr id="8"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9"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10"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11"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12"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13"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14"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ndParaRPr>
              </a:p>
            </p:txBody>
          </p:sp>
          <p:sp>
            <p:nvSpPr>
              <p:cNvPr id="15"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ndParaRPr>
              </a:p>
            </p:txBody>
          </p:sp>
        </p:grpSp>
      </p:grpSp>
      <p:sp>
        <p:nvSpPr>
          <p:cNvPr id="2" name="Title 1"/>
          <p:cNvSpPr>
            <a:spLocks noGrp="1"/>
          </p:cNvSpPr>
          <p:nvPr>
            <p:ph type="title"/>
          </p:nvPr>
        </p:nvSpPr>
        <p:spPr>
          <a:xfrm>
            <a:off x="-28576" y="2743200"/>
            <a:ext cx="9172575" cy="1371600"/>
          </a:xfrm>
        </p:spPr>
        <p:txBody>
          <a:bodyPr anchor="ctr" anchorCtr="1"/>
          <a:lstStyle>
            <a:lvl1pPr>
              <a:defRPr>
                <a:solidFill>
                  <a:schemeClr val="tx2"/>
                </a:solidFill>
              </a:defRPr>
            </a:lvl1pPr>
          </a:lstStyle>
          <a:p>
            <a:r>
              <a:rPr lang="en-US"/>
              <a:t>Click to edit Master title style</a:t>
            </a:r>
          </a:p>
        </p:txBody>
      </p:sp>
    </p:spTree>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grpSp>
        <p:nvGrpSpPr>
          <p:cNvPr id="2" name="Group 21"/>
          <p:cNvGrpSpPr>
            <a:grpSpLocks/>
          </p:cNvGrpSpPr>
          <p:nvPr/>
        </p:nvGrpSpPr>
        <p:grpSpPr bwMode="auto">
          <a:xfrm>
            <a:off x="0" y="0"/>
            <a:ext cx="9144000" cy="6858000"/>
            <a:chOff x="0" y="0"/>
            <a:chExt cx="5760" cy="4320"/>
          </a:xfrm>
        </p:grpSpPr>
        <p:sp>
          <p:nvSpPr>
            <p:cNvPr id="3" name="Line 22"/>
            <p:cNvSpPr>
              <a:spLocks noChangeShapeType="1"/>
            </p:cNvSpPr>
            <p:nvPr/>
          </p:nvSpPr>
          <p:spPr bwMode="auto">
            <a:xfrm>
              <a:off x="0" y="431"/>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4" name="Line 23"/>
            <p:cNvSpPr>
              <a:spLocks noChangeShapeType="1"/>
            </p:cNvSpPr>
            <p:nvPr/>
          </p:nvSpPr>
          <p:spPr bwMode="auto">
            <a:xfrm>
              <a:off x="0" y="864"/>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Line 24"/>
            <p:cNvSpPr>
              <a:spLocks noChangeShapeType="1"/>
            </p:cNvSpPr>
            <p:nvPr/>
          </p:nvSpPr>
          <p:spPr bwMode="auto">
            <a:xfrm>
              <a:off x="0" y="1728"/>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6" name="Line 25"/>
            <p:cNvSpPr>
              <a:spLocks noChangeShapeType="1"/>
            </p:cNvSpPr>
            <p:nvPr/>
          </p:nvSpPr>
          <p:spPr bwMode="auto">
            <a:xfrm>
              <a:off x="0" y="2592"/>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Line 26"/>
            <p:cNvSpPr>
              <a:spLocks noChangeShapeType="1"/>
            </p:cNvSpPr>
            <p:nvPr/>
          </p:nvSpPr>
          <p:spPr bwMode="auto">
            <a:xfrm>
              <a:off x="0" y="3456"/>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Line 27"/>
            <p:cNvSpPr>
              <a:spLocks noChangeShapeType="1"/>
            </p:cNvSpPr>
            <p:nvPr/>
          </p:nvSpPr>
          <p:spPr bwMode="auto">
            <a:xfrm>
              <a:off x="0" y="3888"/>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9" name="Line 28"/>
            <p:cNvSpPr>
              <a:spLocks noChangeShapeType="1"/>
            </p:cNvSpPr>
            <p:nvPr/>
          </p:nvSpPr>
          <p:spPr bwMode="auto">
            <a:xfrm>
              <a:off x="411"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0" name="Line 29"/>
            <p:cNvSpPr>
              <a:spLocks noChangeShapeType="1"/>
            </p:cNvSpPr>
            <p:nvPr/>
          </p:nvSpPr>
          <p:spPr bwMode="auto">
            <a:xfrm>
              <a:off x="822"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1" name="Line 30"/>
            <p:cNvSpPr>
              <a:spLocks noChangeShapeType="1"/>
            </p:cNvSpPr>
            <p:nvPr/>
          </p:nvSpPr>
          <p:spPr bwMode="auto">
            <a:xfrm>
              <a:off x="1644"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2" name="Line 31"/>
            <p:cNvSpPr>
              <a:spLocks noChangeShapeType="1"/>
            </p:cNvSpPr>
            <p:nvPr/>
          </p:nvSpPr>
          <p:spPr bwMode="auto">
            <a:xfrm>
              <a:off x="2466"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3" name="Line 32"/>
            <p:cNvSpPr>
              <a:spLocks noChangeShapeType="1"/>
            </p:cNvSpPr>
            <p:nvPr/>
          </p:nvSpPr>
          <p:spPr bwMode="auto">
            <a:xfrm>
              <a:off x="3289"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4" name="Line 33"/>
            <p:cNvSpPr>
              <a:spLocks noChangeShapeType="1"/>
            </p:cNvSpPr>
            <p:nvPr/>
          </p:nvSpPr>
          <p:spPr bwMode="auto">
            <a:xfrm>
              <a:off x="4111"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5" name="Line 34"/>
            <p:cNvSpPr>
              <a:spLocks noChangeShapeType="1"/>
            </p:cNvSpPr>
            <p:nvPr/>
          </p:nvSpPr>
          <p:spPr bwMode="auto">
            <a:xfrm>
              <a:off x="4933"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6" name="Line 35"/>
            <p:cNvSpPr>
              <a:spLocks noChangeShapeType="1"/>
            </p:cNvSpPr>
            <p:nvPr/>
          </p:nvSpPr>
          <p:spPr bwMode="auto">
            <a:xfrm>
              <a:off x="5344"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7" name="Line 36"/>
            <p:cNvSpPr>
              <a:spLocks noChangeShapeType="1"/>
            </p:cNvSpPr>
            <p:nvPr/>
          </p:nvSpPr>
          <p:spPr bwMode="auto">
            <a:xfrm>
              <a:off x="0" y="4320"/>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8" name="Line 37"/>
            <p:cNvSpPr>
              <a:spLocks noChangeShapeType="1"/>
            </p:cNvSpPr>
            <p:nvPr/>
          </p:nvSpPr>
          <p:spPr bwMode="auto">
            <a:xfrm>
              <a:off x="0" y="0"/>
              <a:ext cx="5760" cy="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19" name="Line 38"/>
            <p:cNvSpPr>
              <a:spLocks noChangeShapeType="1"/>
            </p:cNvSpPr>
            <p:nvPr/>
          </p:nvSpPr>
          <p:spPr bwMode="auto">
            <a:xfrm>
              <a:off x="0"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0" name="Line 39"/>
            <p:cNvSpPr>
              <a:spLocks noChangeShapeType="1"/>
            </p:cNvSpPr>
            <p:nvPr/>
          </p:nvSpPr>
          <p:spPr bwMode="auto">
            <a:xfrm>
              <a:off x="5756" y="0"/>
              <a:ext cx="0" cy="4320"/>
            </a:xfrm>
            <a:prstGeom prst="line">
              <a:avLst/>
            </a:prstGeom>
            <a:noFill/>
            <a:ln w="9525">
              <a:solidFill>
                <a:srgbClr val="000000">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grpSp>
      <p:sp>
        <p:nvSpPr>
          <p:cNvPr id="21" name="Text Box 16"/>
          <p:cNvSpPr txBox="1">
            <a:spLocks noChangeArrowheads="1"/>
          </p:cNvSpPr>
          <p:nvPr/>
        </p:nvSpPr>
        <p:spPr bwMode="auto">
          <a:xfrm>
            <a:off x="1303338" y="2744788"/>
            <a:ext cx="6537325" cy="1370012"/>
          </a:xfrm>
          <a:prstGeom prst="rect">
            <a:avLst/>
          </a:prstGeom>
          <a:noFill/>
          <a:ln>
            <a:noFill/>
          </a:ln>
          <a:effectLst/>
          <a:extLst/>
        </p:spPr>
        <p:txBody>
          <a:bodyPr wrap="none" anchor="ctr"/>
          <a:lstStyle/>
          <a:p>
            <a:pPr algn="ctr" fontAlgn="auto">
              <a:spcBef>
                <a:spcPts val="0"/>
              </a:spcBef>
              <a:spcAft>
                <a:spcPts val="0"/>
              </a:spcAft>
              <a:defRPr/>
            </a:pPr>
            <a:r>
              <a:rPr lang="en-US" sz="2800" dirty="0">
                <a:solidFill>
                  <a:schemeClr val="tx2"/>
                </a:solidFill>
                <a:latin typeface="+mn-lt"/>
              </a:rPr>
              <a:t>Presentation Grid System (4:3 Ratio)</a:t>
            </a:r>
          </a:p>
        </p:txBody>
      </p:sp>
    </p:spTree>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extBox 6"/>
          <p:cNvSpPr txBox="1"/>
          <p:nvPr/>
        </p:nvSpPr>
        <p:spPr>
          <a:xfrm>
            <a:off x="7010400" y="6657975"/>
            <a:ext cx="2133600" cy="200025"/>
          </a:xfrm>
          <a:prstGeom prst="rect">
            <a:avLst/>
          </a:prstGeom>
        </p:spPr>
        <p:txBody>
          <a:bodyPr anchor="ctr"/>
          <a:lstStyle>
            <a:defPPr>
              <a:defRPr lang="en-US"/>
            </a:defPPr>
            <a:lvl1pPr algn="r">
              <a:defRPr sz="1200">
                <a:solidFill>
                  <a:schemeClr val="tx1">
                    <a:tint val="75000"/>
                  </a:schemeClr>
                </a:solidFill>
              </a:defRPr>
            </a:lvl1pPr>
          </a:lstStyle>
          <a:p>
            <a:pPr fontAlgn="auto">
              <a:spcBef>
                <a:spcPts val="0"/>
              </a:spcBef>
              <a:spcAft>
                <a:spcPts val="0"/>
              </a:spcAft>
              <a:defRPr/>
            </a:pPr>
            <a:r>
              <a:rPr lang="en-US" sz="700" dirty="0">
                <a:solidFill>
                  <a:schemeClr val="tx2">
                    <a:lumMod val="40000"/>
                    <a:lumOff val="60000"/>
                  </a:schemeClr>
                </a:solidFill>
                <a:latin typeface="+mn-lt"/>
              </a:rPr>
              <a:t>©2011 MFMER  |  slide-</a:t>
            </a:r>
            <a:fld id="{5BCDAB5C-A5B6-46A5-839E-A6B9AB27FFB6}" type="slidenum">
              <a:rPr lang="en-US" sz="700" smtClean="0">
                <a:solidFill>
                  <a:schemeClr val="tx2">
                    <a:lumMod val="40000"/>
                    <a:lumOff val="60000"/>
                  </a:schemeClr>
                </a:solidFill>
                <a:latin typeface="+mn-lt"/>
              </a:rPr>
              <a:pPr fontAlgn="auto">
                <a:spcBef>
                  <a:spcPts val="0"/>
                </a:spcBef>
                <a:spcAft>
                  <a:spcPts val="0"/>
                </a:spcAft>
                <a:defRPr/>
              </a:pPr>
              <a:t>‹#›</a:t>
            </a:fld>
            <a:endParaRPr lang="en-US" sz="700" dirty="0">
              <a:solidFill>
                <a:schemeClr val="tx2">
                  <a:lumMod val="40000"/>
                  <a:lumOff val="60000"/>
                </a:schemeClr>
              </a:solidFill>
              <a:latin typeface="+mn-lt"/>
            </a:endParaRPr>
          </a:p>
        </p:txBody>
      </p:sp>
      <p:sp>
        <p:nvSpPr>
          <p:cNvPr id="37891" name="Title Placeholder 1"/>
          <p:cNvSpPr>
            <a:spLocks noGrp="1"/>
          </p:cNvSpPr>
          <p:nvPr>
            <p:ph type="title"/>
          </p:nvPr>
        </p:nvSpPr>
        <p:spPr bwMode="auto">
          <a:xfrm>
            <a:off x="658813" y="0"/>
            <a:ext cx="7826375" cy="13716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37892" name="Text Placeholder 2"/>
          <p:cNvSpPr>
            <a:spLocks noGrp="1"/>
          </p:cNvSpPr>
          <p:nvPr>
            <p:ph type="body" idx="1"/>
          </p:nvPr>
        </p:nvSpPr>
        <p:spPr bwMode="auto">
          <a:xfrm>
            <a:off x="658813" y="1371600"/>
            <a:ext cx="7827962" cy="4800600"/>
          </a:xfrm>
          <a:prstGeom prst="rect">
            <a:avLst/>
          </a:prstGeom>
          <a:noFill/>
          <a:ln w="9525">
            <a:noFill/>
            <a:miter lim="800000"/>
            <a:headEnd/>
            <a:tailEnd/>
          </a:ln>
        </p:spPr>
        <p:txBody>
          <a:bodyPr vert="horz" wrap="square" lIns="0" tIns="22860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911600" y="6915150"/>
            <a:ext cx="609600" cy="95250"/>
          </a:xfrm>
          <a:prstGeom prst="rect">
            <a:avLst/>
          </a:prstGeom>
        </p:spPr>
        <p:txBody>
          <a:bodyPr vert="horz" lIns="91440" tIns="45720" rIns="91440" bIns="45720" rtlCol="0" anchor="ctr">
            <a:noAutofit/>
          </a:bodyPr>
          <a:lstStyle>
            <a:lvl1pPr fontAlgn="auto">
              <a:spcBef>
                <a:spcPts val="0"/>
              </a:spcBef>
              <a:spcAft>
                <a:spcPts val="0"/>
              </a:spcAft>
              <a:defRPr lang="en-US" sz="600">
                <a:solidFill>
                  <a:schemeClr val="bg2">
                    <a:lumMod val="60000"/>
                    <a:lumOff val="40000"/>
                  </a:schemeClr>
                </a:solidFill>
                <a:latin typeface="+mn-lt"/>
              </a:defRPr>
            </a:lvl1pPr>
          </a:lstStyle>
          <a:p>
            <a:pPr>
              <a:defRPr/>
            </a:pPr>
            <a:endParaRPr/>
          </a:p>
        </p:txBody>
      </p:sp>
      <p:sp>
        <p:nvSpPr>
          <p:cNvPr id="5" name="Footer Placeholder 4"/>
          <p:cNvSpPr>
            <a:spLocks noGrp="1"/>
          </p:cNvSpPr>
          <p:nvPr>
            <p:ph type="ftr" sz="quarter" idx="3"/>
          </p:nvPr>
        </p:nvSpPr>
        <p:spPr>
          <a:xfrm>
            <a:off x="654050" y="6175375"/>
            <a:ext cx="7831138" cy="490538"/>
          </a:xfrm>
          <a:prstGeom prst="rect">
            <a:avLst/>
          </a:prstGeom>
          <a:noFill/>
          <a:ln>
            <a:noFill/>
          </a:ln>
          <a:effectLst/>
          <a:extLst/>
        </p:spPr>
        <p:txBody>
          <a:bodyPr vert="horz" lIns="0" tIns="27432" rIns="0" bIns="0" rtlCol="0">
            <a:noAutofit/>
          </a:bodyPr>
          <a:lstStyle>
            <a:lvl1pPr algn="r" fontAlgn="auto">
              <a:spcBef>
                <a:spcPts val="0"/>
              </a:spcBef>
              <a:spcAft>
                <a:spcPts val="0"/>
              </a:spcAft>
              <a:defRPr lang="en-US" sz="1400">
                <a:solidFill>
                  <a:schemeClr val="accent5"/>
                </a:solidFill>
                <a:latin typeface="Arial" charset="0"/>
                <a:cs typeface="Arial" charset="0"/>
              </a:defRPr>
            </a:lvl1pPr>
          </a:lstStyle>
          <a:p>
            <a:pPr>
              <a:defRPr/>
            </a:pPr>
            <a:endParaRPr/>
          </a:p>
        </p:txBody>
      </p:sp>
      <p:sp>
        <p:nvSpPr>
          <p:cNvPr id="6" name="Slide Number Placeholder 5"/>
          <p:cNvSpPr>
            <a:spLocks noGrp="1"/>
          </p:cNvSpPr>
          <p:nvPr>
            <p:ph type="sldNum" sz="quarter" idx="4"/>
          </p:nvPr>
        </p:nvSpPr>
        <p:spPr>
          <a:xfrm>
            <a:off x="4595813" y="6915150"/>
            <a:ext cx="631825" cy="95250"/>
          </a:xfrm>
          <a:prstGeom prst="rect">
            <a:avLst/>
          </a:prstGeom>
        </p:spPr>
        <p:txBody>
          <a:bodyPr vert="horz" lIns="91440" tIns="45720" rIns="91440" bIns="45720" rtlCol="0" anchor="ctr">
            <a:noAutofit/>
          </a:bodyPr>
          <a:lstStyle>
            <a:lvl1pPr fontAlgn="auto">
              <a:spcBef>
                <a:spcPts val="0"/>
              </a:spcBef>
              <a:spcAft>
                <a:spcPts val="0"/>
              </a:spcAft>
              <a:defRPr lang="en-US" sz="600" smtClean="0">
                <a:solidFill>
                  <a:schemeClr val="bg2">
                    <a:lumMod val="60000"/>
                    <a:lumOff val="40000"/>
                  </a:schemeClr>
                </a:solidFill>
                <a:latin typeface="+mn-lt"/>
              </a:defRPr>
            </a:lvl1pPr>
          </a:lstStyle>
          <a:p>
            <a:pPr>
              <a:defRPr/>
            </a:pPr>
            <a:fld id="{5CD32256-8400-4702-BB05-CCCF5E61DEC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6" r:id="rId10"/>
    <p:sldLayoutId id="2147483747" r:id="rId11"/>
  </p:sldLayoutIdLst>
  <p:transition xmlns:p14="http://schemas.microsoft.com/office/powerpoint/2010/main" spd="slow">
    <p:fade thruBlk="1"/>
  </p:transition>
  <p:hf sldNum="0" hd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287338" indent="-287338" algn="l" rtl="0" fontAlgn="base">
        <a:lnSpc>
          <a:spcPct val="90000"/>
        </a:lnSpc>
        <a:spcBef>
          <a:spcPts val="1500"/>
        </a:spcBef>
        <a:spcAft>
          <a:spcPct val="0"/>
        </a:spcAft>
        <a:buClr>
          <a:schemeClr val="tx2"/>
        </a:buClr>
        <a:buSzPct val="120000"/>
        <a:buFont typeface="Arial" charset="0"/>
        <a:buChar char="•"/>
        <a:defRPr lang="en-US" sz="2800" kern="1200" dirty="0">
          <a:solidFill>
            <a:schemeClr val="tx1"/>
          </a:solidFill>
          <a:latin typeface="+mn-lt"/>
          <a:ea typeface="+mn-ea"/>
          <a:cs typeface="+mn-cs"/>
        </a:defRPr>
      </a:lvl1pPr>
      <a:lvl2pPr marL="855663" indent="-284163" algn="l" rtl="0" fontAlgn="base">
        <a:lnSpc>
          <a:spcPct val="90000"/>
        </a:lnSpc>
        <a:spcBef>
          <a:spcPts val="600"/>
        </a:spcBef>
        <a:spcAft>
          <a:spcPct val="0"/>
        </a:spcAft>
        <a:buClr>
          <a:srgbClr val="7F7F7F"/>
        </a:buClr>
        <a:buSzPct val="120000"/>
        <a:buFont typeface="Arial" charset="0"/>
        <a:buChar char="•"/>
        <a:defRPr lang="en-US" sz="2800" kern="1200" dirty="0">
          <a:solidFill>
            <a:schemeClr val="tx1"/>
          </a:solidFill>
          <a:latin typeface="+mn-lt"/>
          <a:ea typeface="+mn-ea"/>
          <a:cs typeface="+mn-cs"/>
        </a:defRPr>
      </a:lvl2pPr>
      <a:lvl3pPr marL="1143000" indent="-228600" algn="l" rtl="0" fontAlgn="base">
        <a:lnSpc>
          <a:spcPct val="90000"/>
        </a:lnSpc>
        <a:spcBef>
          <a:spcPts val="600"/>
        </a:spcBef>
        <a:spcAft>
          <a:spcPct val="0"/>
        </a:spcAft>
        <a:buClr>
          <a:srgbClr val="7F7F7F"/>
        </a:buClr>
        <a:buFont typeface="Arial" charset="0"/>
        <a:buChar char="•"/>
        <a:defRPr lang="en-US" sz="2800" kern="1200" dirty="0">
          <a:solidFill>
            <a:schemeClr val="tx1"/>
          </a:solidFill>
          <a:latin typeface="+mn-lt"/>
          <a:ea typeface="+mn-ea"/>
          <a:cs typeface="+mn-cs"/>
        </a:defRPr>
      </a:lvl3pPr>
      <a:lvl4pPr marL="1600200" indent="-228600" algn="l" rtl="0" fontAlgn="base">
        <a:lnSpc>
          <a:spcPct val="90000"/>
        </a:lnSpc>
        <a:spcBef>
          <a:spcPts val="600"/>
        </a:spcBef>
        <a:spcAft>
          <a:spcPct val="0"/>
        </a:spcAft>
        <a:buClr>
          <a:srgbClr val="7F7F7F"/>
        </a:buClr>
        <a:buFont typeface="Arial" charset="0"/>
        <a:buChar char="•"/>
        <a:defRPr lang="en-US" sz="2800" kern="1200" dirty="0">
          <a:solidFill>
            <a:schemeClr val="tx1"/>
          </a:solidFill>
          <a:latin typeface="+mn-lt"/>
          <a:ea typeface="+mn-ea"/>
          <a:cs typeface="+mn-cs"/>
        </a:defRPr>
      </a:lvl4pPr>
      <a:lvl5pPr marL="2057400" indent="-228600" algn="l" rtl="0" fontAlgn="base">
        <a:lnSpc>
          <a:spcPct val="90000"/>
        </a:lnSpc>
        <a:spcBef>
          <a:spcPts val="600"/>
        </a:spcBef>
        <a:spcAft>
          <a:spcPct val="0"/>
        </a:spcAft>
        <a:buClr>
          <a:srgbClr val="7F7F7F"/>
        </a:buClr>
        <a:buFont typeface="Arial" charset="0"/>
        <a:buChar char="•"/>
        <a:defRPr lang="en-US" sz="2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65454" cy="591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64886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xmlns:p14="http://schemas.microsoft.com/office/powerpoint/2010/main" spd="slow">
        <p:zoom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59700" cy="762000"/>
          </a:xfrm>
        </p:spPr>
        <p:txBody>
          <a:bodyPr/>
          <a:lstStyle/>
          <a:p>
            <a:pPr algn="l"/>
            <a:r>
              <a:rPr lang="en-US" sz="3600" dirty="0">
                <a:solidFill>
                  <a:srgbClr val="000090"/>
                </a:solidFill>
              </a:rPr>
              <a:t>Repeat Septal Myectomy</a:t>
            </a:r>
          </a:p>
        </p:txBody>
      </p:sp>
      <p:sp>
        <p:nvSpPr>
          <p:cNvPr id="4" name="Text Box 24"/>
          <p:cNvSpPr txBox="1">
            <a:spLocks noChangeArrowheads="1"/>
          </p:cNvSpPr>
          <p:nvPr/>
        </p:nvSpPr>
        <p:spPr bwMode="auto">
          <a:xfrm>
            <a:off x="1144588" y="1524000"/>
            <a:ext cx="6510115" cy="492443"/>
          </a:xfrm>
          <a:prstGeom prst="rect">
            <a:avLst/>
          </a:prstGeom>
          <a:noFill/>
          <a:ln w="19050">
            <a:noFill/>
            <a:miter lim="800000"/>
            <a:headEnd/>
            <a:tailEnd type="none" w="lg" len="lg"/>
          </a:ln>
          <a:effectLst/>
        </p:spPr>
        <p:txBody>
          <a:bodyPr wrap="non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sz="2600" b="0" dirty="0"/>
              <a:t>January  1980			June  2012</a:t>
            </a:r>
          </a:p>
        </p:txBody>
      </p:sp>
      <p:sp>
        <p:nvSpPr>
          <p:cNvPr id="5" name="Line 25"/>
          <p:cNvSpPr>
            <a:spLocks noChangeShapeType="1"/>
          </p:cNvSpPr>
          <p:nvPr/>
        </p:nvSpPr>
        <p:spPr bwMode="auto">
          <a:xfrm>
            <a:off x="3886200" y="1752600"/>
            <a:ext cx="1524000" cy="0"/>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effectLst>
                <a:outerShdw blurRad="38100" dist="38100" dir="2700000" algn="tl">
                  <a:srgbClr val="000000">
                    <a:alpha val="43137"/>
                  </a:srgbClr>
                </a:outerShdw>
              </a:effectLst>
            </a:endParaRPr>
          </a:p>
        </p:txBody>
      </p:sp>
      <p:sp>
        <p:nvSpPr>
          <p:cNvPr id="6" name="TextBox 1"/>
          <p:cNvSpPr txBox="1">
            <a:spLocks noChangeArrowheads="1"/>
          </p:cNvSpPr>
          <p:nvPr/>
        </p:nvSpPr>
        <p:spPr bwMode="auto">
          <a:xfrm>
            <a:off x="1371600" y="2209800"/>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r>
              <a:rPr lang="en-US" b="0" dirty="0"/>
              <a:t>2,034 total myectomies at Mayo Clinic (</a:t>
            </a:r>
            <a:r>
              <a:rPr lang="en-US" b="0" dirty="0" err="1"/>
              <a:t>Roch</a:t>
            </a:r>
            <a:r>
              <a:rPr lang="en-US" b="0" dirty="0"/>
              <a:t>)</a:t>
            </a:r>
            <a:endParaRPr lang="es-ES_tradnl" b="0" dirty="0"/>
          </a:p>
        </p:txBody>
      </p:sp>
      <p:grpSp>
        <p:nvGrpSpPr>
          <p:cNvPr id="7" name="Group 5"/>
          <p:cNvGrpSpPr>
            <a:grpSpLocks/>
          </p:cNvGrpSpPr>
          <p:nvPr/>
        </p:nvGrpSpPr>
        <p:grpSpPr bwMode="auto">
          <a:xfrm>
            <a:off x="609600" y="3040063"/>
            <a:ext cx="7620000" cy="2524125"/>
            <a:chOff x="1239" y="1712"/>
            <a:chExt cx="3555" cy="1765"/>
          </a:xfrm>
        </p:grpSpPr>
        <p:grpSp>
          <p:nvGrpSpPr>
            <p:cNvPr id="8" name="Group 6"/>
            <p:cNvGrpSpPr>
              <a:grpSpLocks/>
            </p:cNvGrpSpPr>
            <p:nvPr/>
          </p:nvGrpSpPr>
          <p:grpSpPr bwMode="auto">
            <a:xfrm>
              <a:off x="4058" y="1712"/>
              <a:ext cx="736" cy="1764"/>
              <a:chOff x="4058" y="1670"/>
              <a:chExt cx="736" cy="1764"/>
            </a:xfrm>
          </p:grpSpPr>
          <p:sp>
            <p:nvSpPr>
              <p:cNvPr id="12" name="Freeform 7"/>
              <p:cNvSpPr>
                <a:spLocks/>
              </p:cNvSpPr>
              <p:nvPr/>
            </p:nvSpPr>
            <p:spPr bwMode="auto">
              <a:xfrm>
                <a:off x="4058" y="2038"/>
                <a:ext cx="736" cy="1396"/>
              </a:xfrm>
              <a:custGeom>
                <a:avLst/>
                <a:gdLst>
                  <a:gd name="T0" fmla="*/ 243 w 736"/>
                  <a:gd name="T1" fmla="*/ 0 h 1396"/>
                  <a:gd name="T2" fmla="*/ 0 w 736"/>
                  <a:gd name="T3" fmla="*/ 369 h 1396"/>
                  <a:gd name="T4" fmla="*/ 140 w 736"/>
                  <a:gd name="T5" fmla="*/ 666 h 1396"/>
                  <a:gd name="T6" fmla="*/ 183 w 736"/>
                  <a:gd name="T7" fmla="*/ 544 h 1396"/>
                  <a:gd name="T8" fmla="*/ 155 w 736"/>
                  <a:gd name="T9" fmla="*/ 385 h 1396"/>
                  <a:gd name="T10" fmla="*/ 254 w 736"/>
                  <a:gd name="T11" fmla="*/ 254 h 1396"/>
                  <a:gd name="T12" fmla="*/ 118 w 736"/>
                  <a:gd name="T13" fmla="*/ 1022 h 1396"/>
                  <a:gd name="T14" fmla="*/ 210 w 736"/>
                  <a:gd name="T15" fmla="*/ 1026 h 1396"/>
                  <a:gd name="T16" fmla="*/ 283 w 736"/>
                  <a:gd name="T17" fmla="*/ 1030 h 1396"/>
                  <a:gd name="T18" fmla="*/ 326 w 736"/>
                  <a:gd name="T19" fmla="*/ 1292 h 1396"/>
                  <a:gd name="T20" fmla="*/ 240 w 736"/>
                  <a:gd name="T21" fmla="*/ 1342 h 1396"/>
                  <a:gd name="T22" fmla="*/ 197 w 736"/>
                  <a:gd name="T23" fmla="*/ 1395 h 1396"/>
                  <a:gd name="T24" fmla="*/ 584 w 736"/>
                  <a:gd name="T25" fmla="*/ 1395 h 1396"/>
                  <a:gd name="T26" fmla="*/ 541 w 736"/>
                  <a:gd name="T27" fmla="*/ 1342 h 1396"/>
                  <a:gd name="T28" fmla="*/ 455 w 736"/>
                  <a:gd name="T29" fmla="*/ 1292 h 1396"/>
                  <a:gd name="T30" fmla="*/ 498 w 736"/>
                  <a:gd name="T31" fmla="*/ 1039 h 1396"/>
                  <a:gd name="T32" fmla="*/ 663 w 736"/>
                  <a:gd name="T33" fmla="*/ 1022 h 1396"/>
                  <a:gd name="T34" fmla="*/ 578 w 736"/>
                  <a:gd name="T35" fmla="*/ 638 h 1396"/>
                  <a:gd name="T36" fmla="*/ 494 w 736"/>
                  <a:gd name="T37" fmla="*/ 254 h 1396"/>
                  <a:gd name="T38" fmla="*/ 589 w 736"/>
                  <a:gd name="T39" fmla="*/ 385 h 1396"/>
                  <a:gd name="T40" fmla="*/ 574 w 736"/>
                  <a:gd name="T41" fmla="*/ 544 h 1396"/>
                  <a:gd name="T42" fmla="*/ 620 w 736"/>
                  <a:gd name="T43" fmla="*/ 666 h 1396"/>
                  <a:gd name="T44" fmla="*/ 735 w 736"/>
                  <a:gd name="T45" fmla="*/ 369 h 1396"/>
                  <a:gd name="T46" fmla="*/ 494 w 736"/>
                  <a:gd name="T47" fmla="*/ 0 h 1396"/>
                  <a:gd name="T48" fmla="*/ 452 w 736"/>
                  <a:gd name="T49" fmla="*/ 20 h 1396"/>
                  <a:gd name="T50" fmla="*/ 410 w 736"/>
                  <a:gd name="T51" fmla="*/ 35 h 1396"/>
                  <a:gd name="T52" fmla="*/ 368 w 736"/>
                  <a:gd name="T53" fmla="*/ 42 h 1396"/>
                  <a:gd name="T54" fmla="*/ 327 w 736"/>
                  <a:gd name="T55" fmla="*/ 35 h 1396"/>
                  <a:gd name="T56" fmla="*/ 285 w 736"/>
                  <a:gd name="T57" fmla="*/ 20 h 1396"/>
                  <a:gd name="T58" fmla="*/ 242 w 736"/>
                  <a:gd name="T59" fmla="*/ 0 h 1396"/>
                  <a:gd name="T60" fmla="*/ 243 w 736"/>
                  <a:gd name="T61" fmla="*/ 0 h 1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6"/>
                  <a:gd name="T94" fmla="*/ 0 h 1396"/>
                  <a:gd name="T95" fmla="*/ 736 w 736"/>
                  <a:gd name="T96" fmla="*/ 1396 h 1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6" h="1396">
                    <a:moveTo>
                      <a:pt x="243" y="0"/>
                    </a:moveTo>
                    <a:lnTo>
                      <a:pt x="0" y="369"/>
                    </a:lnTo>
                    <a:lnTo>
                      <a:pt x="140" y="666"/>
                    </a:lnTo>
                    <a:lnTo>
                      <a:pt x="183" y="544"/>
                    </a:lnTo>
                    <a:lnTo>
                      <a:pt x="155" y="385"/>
                    </a:lnTo>
                    <a:lnTo>
                      <a:pt x="254" y="254"/>
                    </a:lnTo>
                    <a:lnTo>
                      <a:pt x="118" y="1022"/>
                    </a:lnTo>
                    <a:lnTo>
                      <a:pt x="210" y="1026"/>
                    </a:lnTo>
                    <a:lnTo>
                      <a:pt x="283" y="1030"/>
                    </a:lnTo>
                    <a:lnTo>
                      <a:pt x="326" y="1292"/>
                    </a:lnTo>
                    <a:lnTo>
                      <a:pt x="240" y="1342"/>
                    </a:lnTo>
                    <a:lnTo>
                      <a:pt x="197" y="1395"/>
                    </a:lnTo>
                    <a:lnTo>
                      <a:pt x="584" y="1395"/>
                    </a:lnTo>
                    <a:lnTo>
                      <a:pt x="541" y="1342"/>
                    </a:lnTo>
                    <a:lnTo>
                      <a:pt x="455" y="1292"/>
                    </a:lnTo>
                    <a:lnTo>
                      <a:pt x="498" y="1039"/>
                    </a:lnTo>
                    <a:lnTo>
                      <a:pt x="663" y="1022"/>
                    </a:lnTo>
                    <a:lnTo>
                      <a:pt x="578" y="638"/>
                    </a:lnTo>
                    <a:lnTo>
                      <a:pt x="494" y="254"/>
                    </a:lnTo>
                    <a:lnTo>
                      <a:pt x="589" y="385"/>
                    </a:lnTo>
                    <a:lnTo>
                      <a:pt x="574" y="544"/>
                    </a:lnTo>
                    <a:lnTo>
                      <a:pt x="620" y="666"/>
                    </a:lnTo>
                    <a:lnTo>
                      <a:pt x="735" y="369"/>
                    </a:lnTo>
                    <a:lnTo>
                      <a:pt x="494" y="0"/>
                    </a:lnTo>
                    <a:lnTo>
                      <a:pt x="452" y="20"/>
                    </a:lnTo>
                    <a:lnTo>
                      <a:pt x="410" y="35"/>
                    </a:lnTo>
                    <a:lnTo>
                      <a:pt x="368" y="42"/>
                    </a:lnTo>
                    <a:lnTo>
                      <a:pt x="327" y="35"/>
                    </a:lnTo>
                    <a:lnTo>
                      <a:pt x="285" y="20"/>
                    </a:lnTo>
                    <a:lnTo>
                      <a:pt x="242" y="0"/>
                    </a:lnTo>
                    <a:lnTo>
                      <a:pt x="243" y="0"/>
                    </a:lnTo>
                  </a:path>
                </a:pathLst>
              </a:custGeom>
              <a:solidFill>
                <a:srgbClr val="FF5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 name="Oval 8"/>
              <p:cNvSpPr>
                <a:spLocks noChangeArrowheads="1"/>
              </p:cNvSpPr>
              <p:nvPr/>
            </p:nvSpPr>
            <p:spPr bwMode="auto">
              <a:xfrm>
                <a:off x="4269" y="1670"/>
                <a:ext cx="316" cy="350"/>
              </a:xfrm>
              <a:prstGeom prst="ellipse">
                <a:avLst/>
              </a:prstGeom>
              <a:solidFill>
                <a:srgbClr val="FF5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nvGrpSpPr>
            <p:cNvPr id="9" name="Group 9"/>
            <p:cNvGrpSpPr>
              <a:grpSpLocks/>
            </p:cNvGrpSpPr>
            <p:nvPr/>
          </p:nvGrpSpPr>
          <p:grpSpPr bwMode="auto">
            <a:xfrm>
              <a:off x="1239" y="1717"/>
              <a:ext cx="679" cy="1760"/>
              <a:chOff x="1239" y="1687"/>
              <a:chExt cx="679" cy="1760"/>
            </a:xfrm>
          </p:grpSpPr>
          <p:sp>
            <p:nvSpPr>
              <p:cNvPr id="10" name="Freeform 10"/>
              <p:cNvSpPr>
                <a:spLocks/>
              </p:cNvSpPr>
              <p:nvPr/>
            </p:nvSpPr>
            <p:spPr bwMode="auto">
              <a:xfrm>
                <a:off x="1239" y="2058"/>
                <a:ext cx="679" cy="1389"/>
              </a:xfrm>
              <a:custGeom>
                <a:avLst/>
                <a:gdLst>
                  <a:gd name="T0" fmla="*/ 102 w 679"/>
                  <a:gd name="T1" fmla="*/ 0 h 1389"/>
                  <a:gd name="T2" fmla="*/ 0 w 679"/>
                  <a:gd name="T3" fmla="*/ 432 h 1389"/>
                  <a:gd name="T4" fmla="*/ 186 w 679"/>
                  <a:gd name="T5" fmla="*/ 839 h 1389"/>
                  <a:gd name="T6" fmla="*/ 186 w 679"/>
                  <a:gd name="T7" fmla="*/ 666 h 1389"/>
                  <a:gd name="T8" fmla="*/ 121 w 679"/>
                  <a:gd name="T9" fmla="*/ 464 h 1389"/>
                  <a:gd name="T10" fmla="*/ 146 w 679"/>
                  <a:gd name="T11" fmla="*/ 252 h 1389"/>
                  <a:gd name="T12" fmla="*/ 263 w 679"/>
                  <a:gd name="T13" fmla="*/ 1025 h 1389"/>
                  <a:gd name="T14" fmla="*/ 288 w 679"/>
                  <a:gd name="T15" fmla="*/ 1285 h 1389"/>
                  <a:gd name="T16" fmla="*/ 199 w 679"/>
                  <a:gd name="T17" fmla="*/ 1334 h 1389"/>
                  <a:gd name="T18" fmla="*/ 155 w 679"/>
                  <a:gd name="T19" fmla="*/ 1388 h 1389"/>
                  <a:gd name="T20" fmla="*/ 554 w 679"/>
                  <a:gd name="T21" fmla="*/ 1388 h 1389"/>
                  <a:gd name="T22" fmla="*/ 510 w 679"/>
                  <a:gd name="T23" fmla="*/ 1334 h 1389"/>
                  <a:gd name="T24" fmla="*/ 421 w 679"/>
                  <a:gd name="T25" fmla="*/ 1285 h 1389"/>
                  <a:gd name="T26" fmla="*/ 437 w 679"/>
                  <a:gd name="T27" fmla="*/ 1034 h 1389"/>
                  <a:gd name="T28" fmla="*/ 544 w 679"/>
                  <a:gd name="T29" fmla="*/ 252 h 1389"/>
                  <a:gd name="T30" fmla="*/ 568 w 679"/>
                  <a:gd name="T31" fmla="*/ 464 h 1389"/>
                  <a:gd name="T32" fmla="*/ 503 w 679"/>
                  <a:gd name="T33" fmla="*/ 666 h 1389"/>
                  <a:gd name="T34" fmla="*/ 503 w 679"/>
                  <a:gd name="T35" fmla="*/ 839 h 1389"/>
                  <a:gd name="T36" fmla="*/ 678 w 679"/>
                  <a:gd name="T37" fmla="*/ 432 h 1389"/>
                  <a:gd name="T38" fmla="*/ 590 w 679"/>
                  <a:gd name="T39" fmla="*/ 0 h 1389"/>
                  <a:gd name="T40" fmla="*/ 484 w 679"/>
                  <a:gd name="T41" fmla="*/ 18 h 1389"/>
                  <a:gd name="T42" fmla="*/ 379 w 679"/>
                  <a:gd name="T43" fmla="*/ 36 h 1389"/>
                  <a:gd name="T44" fmla="*/ 337 w 679"/>
                  <a:gd name="T45" fmla="*/ 42 h 1389"/>
                  <a:gd name="T46" fmla="*/ 294 w 679"/>
                  <a:gd name="T47" fmla="*/ 36 h 1389"/>
                  <a:gd name="T48" fmla="*/ 198 w 679"/>
                  <a:gd name="T49" fmla="*/ 18 h 1389"/>
                  <a:gd name="T50" fmla="*/ 102 w 679"/>
                  <a:gd name="T51" fmla="*/ 0 h 13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9"/>
                  <a:gd name="T79" fmla="*/ 0 h 1389"/>
                  <a:gd name="T80" fmla="*/ 679 w 679"/>
                  <a:gd name="T81" fmla="*/ 1389 h 13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9" h="1389">
                    <a:moveTo>
                      <a:pt x="102" y="0"/>
                    </a:moveTo>
                    <a:lnTo>
                      <a:pt x="0" y="432"/>
                    </a:lnTo>
                    <a:lnTo>
                      <a:pt x="186" y="839"/>
                    </a:lnTo>
                    <a:lnTo>
                      <a:pt x="186" y="666"/>
                    </a:lnTo>
                    <a:lnTo>
                      <a:pt x="121" y="464"/>
                    </a:lnTo>
                    <a:lnTo>
                      <a:pt x="146" y="252"/>
                    </a:lnTo>
                    <a:lnTo>
                      <a:pt x="263" y="1025"/>
                    </a:lnTo>
                    <a:lnTo>
                      <a:pt x="288" y="1285"/>
                    </a:lnTo>
                    <a:lnTo>
                      <a:pt x="199" y="1334"/>
                    </a:lnTo>
                    <a:lnTo>
                      <a:pt x="155" y="1388"/>
                    </a:lnTo>
                    <a:lnTo>
                      <a:pt x="554" y="1388"/>
                    </a:lnTo>
                    <a:lnTo>
                      <a:pt x="510" y="1334"/>
                    </a:lnTo>
                    <a:lnTo>
                      <a:pt x="421" y="1285"/>
                    </a:lnTo>
                    <a:lnTo>
                      <a:pt x="437" y="1034"/>
                    </a:lnTo>
                    <a:lnTo>
                      <a:pt x="544" y="252"/>
                    </a:lnTo>
                    <a:lnTo>
                      <a:pt x="568" y="464"/>
                    </a:lnTo>
                    <a:lnTo>
                      <a:pt x="503" y="666"/>
                    </a:lnTo>
                    <a:lnTo>
                      <a:pt x="503" y="839"/>
                    </a:lnTo>
                    <a:lnTo>
                      <a:pt x="678" y="432"/>
                    </a:lnTo>
                    <a:lnTo>
                      <a:pt x="590" y="0"/>
                    </a:lnTo>
                    <a:lnTo>
                      <a:pt x="484" y="18"/>
                    </a:lnTo>
                    <a:lnTo>
                      <a:pt x="379" y="36"/>
                    </a:lnTo>
                    <a:lnTo>
                      <a:pt x="337" y="42"/>
                    </a:lnTo>
                    <a:lnTo>
                      <a:pt x="294" y="36"/>
                    </a:lnTo>
                    <a:lnTo>
                      <a:pt x="198" y="18"/>
                    </a:lnTo>
                    <a:lnTo>
                      <a:pt x="102" y="0"/>
                    </a:lnTo>
                  </a:path>
                </a:pathLst>
              </a:custGeom>
              <a:solidFill>
                <a:srgbClr val="0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 name="Oval 11"/>
              <p:cNvSpPr>
                <a:spLocks noChangeArrowheads="1"/>
              </p:cNvSpPr>
              <p:nvPr/>
            </p:nvSpPr>
            <p:spPr bwMode="auto">
              <a:xfrm>
                <a:off x="1425" y="1687"/>
                <a:ext cx="302" cy="355"/>
              </a:xfrm>
              <a:prstGeom prst="ellipse">
                <a:avLst/>
              </a:prstGeom>
              <a:solidFill>
                <a:srgbClr val="00E0E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p>
            </p:txBody>
          </p:sp>
        </p:grpSp>
      </p:grpSp>
      <p:sp>
        <p:nvSpPr>
          <p:cNvPr id="14" name="Rectangle 22"/>
          <p:cNvSpPr>
            <a:spLocks noChangeArrowheads="1"/>
          </p:cNvSpPr>
          <p:nvPr/>
        </p:nvSpPr>
        <p:spPr bwMode="auto">
          <a:xfrm>
            <a:off x="2590800" y="3200400"/>
            <a:ext cx="3821113" cy="547688"/>
          </a:xfrm>
          <a:prstGeom prst="rect">
            <a:avLst/>
          </a:prstGeom>
          <a:noFill/>
          <a:ln w="9525">
            <a:noFill/>
            <a:miter lim="800000"/>
            <a:headEnd/>
            <a:tailEnd/>
          </a:ln>
          <a:effectLst/>
        </p:spPr>
        <p:txBody>
          <a:bodyPr lIns="0" tIns="0" rIns="0" bIns="0"/>
          <a:lstStyle/>
          <a:p>
            <a:pPr algn="ctr" defTabSz="457200">
              <a:defRPr/>
            </a:pPr>
            <a:r>
              <a:rPr lang="en-US" sz="4200" dirty="0">
                <a:latin typeface="Arial" charset="0"/>
                <a:ea typeface="+mn-ea"/>
                <a:cs typeface="ＭＳ Ｐゴシック" charset="0"/>
              </a:rPr>
              <a:t>n=</a:t>
            </a:r>
            <a:r>
              <a:rPr lang="en-US" sz="4200" dirty="0">
                <a:latin typeface="Arial" charset="0"/>
                <a:cs typeface="ＭＳ Ｐゴシック" charset="0"/>
              </a:rPr>
              <a:t>52</a:t>
            </a:r>
            <a:r>
              <a:rPr lang="en-US" sz="4200" dirty="0">
                <a:latin typeface="Arial" charset="0"/>
                <a:ea typeface="+mn-ea"/>
                <a:cs typeface="ＭＳ Ｐゴシック" charset="0"/>
              </a:rPr>
              <a:t>  </a:t>
            </a:r>
            <a:endParaRPr lang="en-US" sz="2800" dirty="0">
              <a:solidFill>
                <a:schemeClr val="accent1"/>
              </a:solidFill>
              <a:latin typeface="Arial" charset="0"/>
              <a:ea typeface="+mn-ea"/>
              <a:cs typeface="ＭＳ Ｐゴシック" charset="0"/>
            </a:endParaRPr>
          </a:p>
        </p:txBody>
      </p:sp>
      <p:sp>
        <p:nvSpPr>
          <p:cNvPr id="15" name="Rectangle 14"/>
          <p:cNvSpPr>
            <a:spLocks noChangeArrowheads="1"/>
          </p:cNvSpPr>
          <p:nvPr/>
        </p:nvSpPr>
        <p:spPr bwMode="auto">
          <a:xfrm>
            <a:off x="922183" y="5812324"/>
            <a:ext cx="7334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r>
              <a:rPr lang="en-US" sz="3300" dirty="0"/>
              <a:t>  18</a:t>
            </a:r>
            <a:endParaRPr lang="en-US" sz="3300" dirty="0">
              <a:solidFill>
                <a:srgbClr val="FFFFFF"/>
              </a:solidFill>
            </a:endParaRPr>
          </a:p>
        </p:txBody>
      </p:sp>
      <p:sp>
        <p:nvSpPr>
          <p:cNvPr id="16" name="Rectangle 14"/>
          <p:cNvSpPr>
            <a:spLocks noChangeArrowheads="1"/>
          </p:cNvSpPr>
          <p:nvPr/>
        </p:nvSpPr>
        <p:spPr bwMode="auto">
          <a:xfrm>
            <a:off x="7038975" y="5961719"/>
            <a:ext cx="7334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r>
              <a:rPr lang="en-US" sz="3300" dirty="0"/>
              <a:t>  33</a:t>
            </a:r>
            <a:endParaRPr lang="en-US" sz="3300" dirty="0">
              <a:solidFill>
                <a:srgbClr val="FFFFFF"/>
              </a:solidFill>
            </a:endParaRPr>
          </a:p>
        </p:txBody>
      </p:sp>
      <p:sp>
        <p:nvSpPr>
          <p:cNvPr id="17" name="TextBox 16"/>
          <p:cNvSpPr txBox="1"/>
          <p:nvPr/>
        </p:nvSpPr>
        <p:spPr>
          <a:xfrm>
            <a:off x="2590800" y="4114800"/>
            <a:ext cx="3657600" cy="2215991"/>
          </a:xfrm>
          <a:prstGeom prst="rect">
            <a:avLst/>
          </a:prstGeom>
          <a:noFill/>
        </p:spPr>
        <p:txBody>
          <a:bodyPr wrap="square" rtlCol="0">
            <a:spAutoFit/>
          </a:bodyPr>
          <a:lstStyle/>
          <a:p>
            <a:endParaRPr lang="en-US" sz="2400" dirty="0"/>
          </a:p>
          <a:p>
            <a:r>
              <a:rPr lang="en-US" sz="2400" dirty="0"/>
              <a:t>Previous myectomy</a:t>
            </a:r>
          </a:p>
          <a:p>
            <a:pPr marL="342900" indent="-342900">
              <a:buFontTx/>
              <a:buChar char="-"/>
            </a:pPr>
            <a:r>
              <a:rPr lang="en-US" sz="2400" dirty="0"/>
              <a:t>elsewhere 32</a:t>
            </a:r>
          </a:p>
          <a:p>
            <a:pPr marL="342900" indent="-342900">
              <a:buFontTx/>
              <a:buChar char="-"/>
            </a:pPr>
            <a:r>
              <a:rPr lang="en-US" sz="2400" dirty="0"/>
              <a:t>Mayo Clinic 20 (</a:t>
            </a:r>
            <a:r>
              <a:rPr lang="en-US" sz="2400" dirty="0">
                <a:latin typeface="Arial" charset="0"/>
                <a:cs typeface="ＭＳ Ｐゴシック" charset="0"/>
              </a:rPr>
              <a:t>≈1%)</a:t>
            </a:r>
            <a:endParaRPr lang="en-US" sz="2400" dirty="0"/>
          </a:p>
          <a:p>
            <a:endParaRPr lang="en-US" sz="2400" dirty="0"/>
          </a:p>
          <a:p>
            <a:r>
              <a:rPr lang="en-US" dirty="0"/>
              <a:t>* 1 </a:t>
            </a:r>
            <a:r>
              <a:rPr lang="en-US" dirty="0" err="1"/>
              <a:t>pt</a:t>
            </a:r>
            <a:r>
              <a:rPr lang="en-US" dirty="0"/>
              <a:t> had 2 redo myectomies</a:t>
            </a:r>
          </a:p>
        </p:txBody>
      </p:sp>
    </p:spTree>
    <p:extLst>
      <p:ext uri="{BB962C8B-B14F-4D97-AF65-F5344CB8AC3E}">
        <p14:creationId xmlns:p14="http://schemas.microsoft.com/office/powerpoint/2010/main" val="4030116535"/>
      </p:ext>
    </p:extLst>
  </p:cSld>
  <p:clrMapOvr>
    <a:masterClrMapping/>
  </p:clrMapOvr>
  <p:transition xmlns:p14="http://schemas.microsoft.com/office/powerpoint/2010/mai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000" dirty="0">
                <a:solidFill>
                  <a:srgbClr val="000090"/>
                </a:solidFill>
              </a:rPr>
              <a:t>Results</a:t>
            </a:r>
            <a:br>
              <a:rPr lang="en-US" sz="4000" dirty="0">
                <a:solidFill>
                  <a:srgbClr val="000090"/>
                </a:solidFill>
              </a:rPr>
            </a:br>
            <a:r>
              <a:rPr lang="en-US" dirty="0">
                <a:solidFill>
                  <a:schemeClr val="accent2"/>
                </a:solidFill>
              </a:rPr>
              <a:t>Mechanisms of residual obstruction</a:t>
            </a:r>
          </a:p>
        </p:txBody>
      </p:sp>
      <p:sp>
        <p:nvSpPr>
          <p:cNvPr id="8" name="Content Placeholder 7"/>
          <p:cNvSpPr>
            <a:spLocks noGrp="1"/>
          </p:cNvSpPr>
          <p:nvPr>
            <p:ph idx="4294967295"/>
          </p:nvPr>
        </p:nvSpPr>
        <p:spPr>
          <a:xfrm>
            <a:off x="85308" y="1875560"/>
            <a:ext cx="8991600" cy="4800600"/>
          </a:xfrm>
          <a:prstGeom prst="rect">
            <a:avLst/>
          </a:prstGeom>
        </p:spPr>
        <p:txBody>
          <a:bodyPr/>
          <a:lstStyle/>
          <a:p>
            <a:pPr>
              <a:lnSpc>
                <a:spcPct val="150000"/>
              </a:lnSpc>
            </a:pPr>
            <a:r>
              <a:rPr lang="en-US" sz="3200" dirty="0"/>
              <a:t>Inadequate length					31 (59%)</a:t>
            </a:r>
          </a:p>
          <a:p>
            <a:pPr>
              <a:lnSpc>
                <a:spcPct val="150000"/>
              </a:lnSpc>
            </a:pPr>
            <a:r>
              <a:rPr lang="en-US" sz="3200" dirty="0"/>
              <a:t>Inadequate length and depth			13 (25%)</a:t>
            </a:r>
          </a:p>
          <a:p>
            <a:pPr>
              <a:lnSpc>
                <a:spcPct val="150000"/>
              </a:lnSpc>
            </a:pPr>
            <a:r>
              <a:rPr lang="en-US" sz="3200" dirty="0" err="1"/>
              <a:t>Midventricular</a:t>
            </a:r>
            <a:r>
              <a:rPr lang="en-US" sz="3200" dirty="0"/>
              <a:t> obstruction			6 (12%)</a:t>
            </a:r>
          </a:p>
          <a:p>
            <a:pPr>
              <a:lnSpc>
                <a:spcPct val="150000"/>
              </a:lnSpc>
            </a:pPr>
            <a:r>
              <a:rPr lang="en-US" sz="3200" dirty="0"/>
              <a:t>Inadequate length &amp; </a:t>
            </a:r>
            <a:r>
              <a:rPr lang="en-US" sz="3200" dirty="0" err="1"/>
              <a:t>midventricular</a:t>
            </a:r>
            <a:r>
              <a:rPr lang="en-US" sz="3200" dirty="0"/>
              <a:t>	2 (4%)</a:t>
            </a:r>
          </a:p>
        </p:txBody>
      </p:sp>
    </p:spTree>
    <p:extLst>
      <p:ext uri="{BB962C8B-B14F-4D97-AF65-F5344CB8AC3E}">
        <p14:creationId xmlns:p14="http://schemas.microsoft.com/office/powerpoint/2010/main" val="3092598270"/>
      </p:ext>
    </p:extLst>
  </p:cSld>
  <p:clrMapOvr>
    <a:masterClrMapping/>
  </p:clrMapOvr>
  <p:transition xmlns:p14="http://schemas.microsoft.com/office/powerpoint/2010/mai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4000" dirty="0"/>
              <a:t>Results</a:t>
            </a:r>
            <a:br>
              <a:rPr lang="en-US" sz="4000" dirty="0"/>
            </a:br>
            <a:r>
              <a:rPr lang="en-US" sz="3600" dirty="0">
                <a:solidFill>
                  <a:schemeClr val="accent2"/>
                </a:solidFill>
              </a:rPr>
              <a:t>Surgical approach</a:t>
            </a:r>
          </a:p>
        </p:txBody>
      </p:sp>
      <p:sp>
        <p:nvSpPr>
          <p:cNvPr id="8" name="Content Placeholder 7"/>
          <p:cNvSpPr>
            <a:spLocks noGrp="1"/>
          </p:cNvSpPr>
          <p:nvPr>
            <p:ph idx="4294967295"/>
          </p:nvPr>
        </p:nvSpPr>
        <p:spPr>
          <a:xfrm>
            <a:off x="419100" y="1433512"/>
            <a:ext cx="8305800" cy="4662488"/>
          </a:xfrm>
          <a:prstGeom prst="rect">
            <a:avLst/>
          </a:prstGeom>
        </p:spPr>
        <p:txBody>
          <a:bodyPr/>
          <a:lstStyle/>
          <a:p>
            <a:pPr marL="0" indent="0">
              <a:buNone/>
            </a:pPr>
            <a:r>
              <a:rPr lang="en-US" sz="2800" dirty="0"/>
              <a:t>Transaortic myectomy alone – 45 </a:t>
            </a:r>
            <a:r>
              <a:rPr lang="en-US" sz="2800" dirty="0" err="1"/>
              <a:t>pt</a:t>
            </a:r>
            <a:endParaRPr lang="en-US" sz="2800" dirty="0"/>
          </a:p>
          <a:p>
            <a:pPr marL="0" indent="0">
              <a:buNone/>
            </a:pPr>
            <a:endParaRPr lang="en-US" sz="2800" dirty="0" err="1"/>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209800"/>
            <a:ext cx="3810000" cy="3872845"/>
          </a:xfrm>
          <a:prstGeom prst="rect">
            <a:avLst/>
          </a:prstGeom>
          <a:solidFill>
            <a:schemeClr val="accent2"/>
          </a:solidFill>
          <a:ln w="38100">
            <a:solidFill>
              <a:schemeClr val="accent2"/>
            </a:solidFill>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1" y="2209800"/>
            <a:ext cx="3833812" cy="386543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077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74640"/>
            <a:ext cx="7759700" cy="762000"/>
          </a:xfrm>
        </p:spPr>
        <p:txBody>
          <a:bodyPr/>
          <a:lstStyle/>
          <a:p>
            <a:pPr algn="l"/>
            <a:r>
              <a:rPr lang="en-US" sz="4000" dirty="0"/>
              <a:t>Results</a:t>
            </a:r>
            <a:br>
              <a:rPr lang="en-US" sz="4000" dirty="0"/>
            </a:br>
            <a:r>
              <a:rPr lang="en-US" sz="3600" dirty="0">
                <a:solidFill>
                  <a:schemeClr val="accent2"/>
                </a:solidFill>
              </a:rPr>
              <a:t>Surgical approach</a:t>
            </a:r>
          </a:p>
        </p:txBody>
      </p:sp>
      <p:sp>
        <p:nvSpPr>
          <p:cNvPr id="8" name="Content Placeholder 7"/>
          <p:cNvSpPr>
            <a:spLocks noGrp="1"/>
          </p:cNvSpPr>
          <p:nvPr>
            <p:ph idx="4294967295"/>
          </p:nvPr>
        </p:nvSpPr>
        <p:spPr>
          <a:xfrm>
            <a:off x="419100" y="1433512"/>
            <a:ext cx="8305800" cy="4662488"/>
          </a:xfrm>
          <a:prstGeom prst="rect">
            <a:avLst/>
          </a:prstGeom>
        </p:spPr>
        <p:txBody>
          <a:bodyPr/>
          <a:lstStyle/>
          <a:p>
            <a:endParaRPr lang="en-US" sz="2800" dirty="0"/>
          </a:p>
          <a:p>
            <a:endParaRPr lang="en-US" sz="2800" dirty="0"/>
          </a:p>
          <a:p>
            <a:pPr>
              <a:lnSpc>
                <a:spcPct val="110000"/>
              </a:lnSpc>
            </a:pPr>
            <a:r>
              <a:rPr lang="en-US" sz="3200" dirty="0"/>
              <a:t>Combined approach	3 </a:t>
            </a:r>
            <a:r>
              <a:rPr lang="en-US" sz="3200" dirty="0" err="1"/>
              <a:t>pt</a:t>
            </a:r>
            <a:endParaRPr lang="en-US" sz="3200" dirty="0"/>
          </a:p>
          <a:p>
            <a:pPr>
              <a:lnSpc>
                <a:spcPct val="110000"/>
              </a:lnSpc>
            </a:pPr>
            <a:r>
              <a:rPr lang="en-US" sz="3200" dirty="0"/>
              <a:t>Apical alone			4 </a:t>
            </a:r>
            <a:r>
              <a:rPr lang="en-US" sz="3200" dirty="0" err="1"/>
              <a:t>pt</a:t>
            </a:r>
            <a:endParaRPr lang="en-US" sz="3200" dirty="0"/>
          </a:p>
        </p:txBody>
      </p:sp>
      <p:sp>
        <p:nvSpPr>
          <p:cNvPr id="3" name="Footer Placeholder 2"/>
          <p:cNvSpPr>
            <a:spLocks noGrp="1"/>
          </p:cNvSpPr>
          <p:nvPr>
            <p:ph type="ftr" sz="quarter" idx="4294967295"/>
          </p:nvPr>
        </p:nvSpPr>
        <p:spPr>
          <a:xfrm>
            <a:off x="1984248" y="6172200"/>
            <a:ext cx="6510528" cy="457200"/>
          </a:xfrm>
          <a:prstGeom prst="rect">
            <a:avLst/>
          </a:prstGeom>
        </p:spPr>
        <p:txBody>
          <a:bodyPr/>
          <a:lstStyle/>
          <a:p>
            <a:endParaRPr lang="en-US" dirty="0"/>
          </a:p>
        </p:txBody>
      </p:sp>
      <p:pic>
        <p:nvPicPr>
          <p:cNvPr id="8194" name="Picture 2" descr="C:\Users\M099025\Desktop\combined modified.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534" y="685800"/>
            <a:ext cx="2392408" cy="596774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59139"/>
      </p:ext>
    </p:extLst>
  </p:cSld>
  <p:clrMapOvr>
    <a:masterClrMapping/>
  </p:clrMapOvr>
  <p:transition xmlns:p14="http://schemas.microsoft.com/office/powerpoint/2010/mai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125421" y="0"/>
            <a:ext cx="9202792" cy="1371600"/>
          </a:xfrm>
        </p:spPr>
        <p:txBody>
          <a:bodyPr/>
          <a:lstStyle/>
          <a:p>
            <a:r>
              <a:rPr lang="en-US" sz="4000" dirty="0">
                <a:solidFill>
                  <a:srgbClr val="000090"/>
                </a:solidFill>
              </a:rPr>
              <a:t>Myectomy for </a:t>
            </a:r>
            <a:r>
              <a:rPr lang="en-US" sz="4000" dirty="0" err="1">
                <a:solidFill>
                  <a:srgbClr val="000090"/>
                </a:solidFill>
              </a:rPr>
              <a:t>Midventricular</a:t>
            </a:r>
            <a:r>
              <a:rPr lang="en-US" sz="4000" dirty="0">
                <a:solidFill>
                  <a:srgbClr val="000090"/>
                </a:solidFill>
              </a:rPr>
              <a:t> Obstruction</a:t>
            </a:r>
            <a:r>
              <a:rPr lang="en-US" sz="3600" dirty="0">
                <a:solidFill>
                  <a:srgbClr val="000090"/>
                </a:solidFill>
              </a:rPr>
              <a:t/>
            </a:r>
            <a:br>
              <a:rPr lang="en-US" sz="3600" dirty="0">
                <a:solidFill>
                  <a:srgbClr val="000090"/>
                </a:solidFill>
              </a:rPr>
            </a:br>
            <a:r>
              <a:rPr lang="en-US" dirty="0">
                <a:solidFill>
                  <a:schemeClr val="accent2"/>
                </a:solidFill>
              </a:rPr>
              <a:t>Key Points</a:t>
            </a:r>
          </a:p>
        </p:txBody>
      </p:sp>
      <p:sp>
        <p:nvSpPr>
          <p:cNvPr id="6" name="Content Placeholder 5"/>
          <p:cNvSpPr>
            <a:spLocks noGrp="1"/>
          </p:cNvSpPr>
          <p:nvPr>
            <p:ph sz="half" idx="4294967295"/>
          </p:nvPr>
        </p:nvSpPr>
        <p:spPr>
          <a:xfrm>
            <a:off x="609600" y="1983120"/>
            <a:ext cx="7772400" cy="4724400"/>
          </a:xfrm>
        </p:spPr>
        <p:txBody>
          <a:bodyPr tIns="45720"/>
          <a:lstStyle/>
          <a:p>
            <a:pPr>
              <a:lnSpc>
                <a:spcPct val="110000"/>
              </a:lnSpc>
            </a:pPr>
            <a:r>
              <a:rPr lang="en-US" sz="3600" dirty="0"/>
              <a:t>No </a:t>
            </a:r>
            <a:r>
              <a:rPr lang="en-US" sz="3600" dirty="0" err="1"/>
              <a:t>subaortic</a:t>
            </a:r>
            <a:r>
              <a:rPr lang="en-US" sz="3600" dirty="0"/>
              <a:t> obstruction, no SAM</a:t>
            </a:r>
          </a:p>
          <a:p>
            <a:pPr>
              <a:lnSpc>
                <a:spcPct val="110000"/>
              </a:lnSpc>
            </a:pPr>
            <a:r>
              <a:rPr lang="en-US" sz="3600" dirty="0"/>
              <a:t>Dyspnea, angina are common</a:t>
            </a:r>
          </a:p>
          <a:p>
            <a:pPr>
              <a:lnSpc>
                <a:spcPct val="110000"/>
              </a:lnSpc>
            </a:pPr>
            <a:r>
              <a:rPr lang="en-US" sz="3600" dirty="0"/>
              <a:t>Apical pouch present in 20 to 30% </a:t>
            </a:r>
          </a:p>
          <a:p>
            <a:pPr lvl="1">
              <a:lnSpc>
                <a:spcPct val="110000"/>
              </a:lnSpc>
            </a:pPr>
            <a:r>
              <a:rPr lang="en-US" sz="3600" dirty="0"/>
              <a:t>Thrombus</a:t>
            </a:r>
          </a:p>
          <a:p>
            <a:pPr lvl="1">
              <a:lnSpc>
                <a:spcPct val="110000"/>
              </a:lnSpc>
            </a:pPr>
            <a:r>
              <a:rPr lang="en-US" sz="3600" dirty="0"/>
              <a:t>Ventricular arrhythmias</a:t>
            </a:r>
          </a:p>
          <a:p>
            <a:pPr>
              <a:lnSpc>
                <a:spcPct val="110000"/>
              </a:lnSpc>
            </a:pPr>
            <a:r>
              <a:rPr lang="en-US" sz="3600" dirty="0"/>
              <a:t>Approach </a:t>
            </a:r>
            <a:r>
              <a:rPr lang="en-US" sz="3600" dirty="0" err="1"/>
              <a:t>transapically</a:t>
            </a:r>
            <a:endParaRPr lang="en-US" sz="3600" dirty="0"/>
          </a:p>
        </p:txBody>
      </p:sp>
    </p:spTree>
    <p:extLst>
      <p:ext uri="{BB962C8B-B14F-4D97-AF65-F5344CB8AC3E}">
        <p14:creationId xmlns:p14="http://schemas.microsoft.com/office/powerpoint/2010/main" val="109574898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99"/>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99"/>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199"/>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199"/>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1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p:cNvSpPr>
            <a:spLocks noGrp="1" noChangeArrowheads="1"/>
          </p:cNvSpPr>
          <p:nvPr>
            <p:ph type="title"/>
          </p:nvPr>
        </p:nvSpPr>
        <p:spPr>
          <a:xfrm>
            <a:off x="0" y="177800"/>
            <a:ext cx="9144000" cy="1014413"/>
          </a:xfrm>
        </p:spPr>
        <p:txBody>
          <a:bodyPr/>
          <a:lstStyle/>
          <a:p>
            <a:pPr eaLnBrk="1" hangingPunct="1"/>
            <a:r>
              <a:rPr lang="en-US" sz="4800">
                <a:latin typeface="Arial" charset="0"/>
                <a:ea typeface="ＭＳ Ｐゴシック" charset="0"/>
                <a:cs typeface="ＭＳ Ｐゴシック" charset="0"/>
              </a:rPr>
              <a:t> </a:t>
            </a:r>
            <a:r>
              <a:rPr lang="en-US" sz="6000">
                <a:solidFill>
                  <a:schemeClr val="tx1"/>
                </a:solidFill>
                <a:latin typeface="Arial" charset="0"/>
                <a:ea typeface="ＭＳ Ｐゴシック" charset="0"/>
                <a:cs typeface="ＭＳ Ｐゴシック" charset="0"/>
              </a:rPr>
              <a:t>Pediatric Myectomy</a:t>
            </a:r>
            <a:endParaRPr lang="en-US" sz="3600">
              <a:latin typeface="Arial" charset="0"/>
              <a:ea typeface="ＭＳ Ｐゴシック" charset="0"/>
              <a:cs typeface="ＭＳ Ｐゴシック" charset="0"/>
            </a:endParaRPr>
          </a:p>
        </p:txBody>
      </p:sp>
      <p:sp>
        <p:nvSpPr>
          <p:cNvPr id="26627" name="Rectangle 18"/>
          <p:cNvSpPr>
            <a:spLocks noGrp="1" noChangeArrowheads="1"/>
          </p:cNvSpPr>
          <p:nvPr>
            <p:ph type="body" idx="4294967295"/>
          </p:nvPr>
        </p:nvSpPr>
        <p:spPr>
          <a:xfrm>
            <a:off x="227013" y="1289050"/>
            <a:ext cx="8686800" cy="4891088"/>
          </a:xfrm>
          <a:prstGeom prst="rect">
            <a:avLst/>
          </a:prstGeom>
        </p:spPr>
        <p:txBody>
          <a:bodyPr wrap="square" lIns="91440" tIns="45720" rIns="91440" bIns="45720" numCol="1" anchor="t" anchorCtr="0" compatLnSpc="1">
            <a:prstTxWarp prst="textNoShape">
              <a:avLst/>
            </a:prstTxWarp>
          </a:bodyPr>
          <a:lstStyle/>
          <a:p>
            <a:pPr eaLnBrk="1" hangingPunct="1">
              <a:spcAft>
                <a:spcPts val="1200"/>
              </a:spcAft>
            </a:pPr>
            <a:r>
              <a:rPr lang="en-US" sz="4400" dirty="0">
                <a:solidFill>
                  <a:schemeClr val="tx2"/>
                </a:solidFill>
                <a:latin typeface="Arial" charset="0"/>
                <a:ea typeface="ＭＳ Ｐゴシック" charset="0"/>
                <a:cs typeface="ＭＳ Ｐゴシック" charset="0"/>
              </a:rPr>
              <a:t>N=187, Gradient  90 </a:t>
            </a:r>
            <a:r>
              <a:rPr lang="en-US" sz="4400" dirty="0">
                <a:solidFill>
                  <a:schemeClr val="tx2"/>
                </a:solidFill>
                <a:latin typeface="Wingdings" charset="0"/>
                <a:ea typeface="ＭＳ Ｐゴシック" charset="0"/>
                <a:cs typeface="Wingdings" charset="0"/>
              </a:rPr>
              <a:t></a:t>
            </a:r>
            <a:r>
              <a:rPr lang="en-US" sz="4400" dirty="0">
                <a:solidFill>
                  <a:schemeClr val="tx2"/>
                </a:solidFill>
                <a:latin typeface="Arial" charset="0"/>
                <a:ea typeface="ＭＳ Ｐゴシック" charset="0"/>
                <a:cs typeface="ＭＳ Ｐゴシック" charset="0"/>
              </a:rPr>
              <a:t> 6 </a:t>
            </a:r>
            <a:r>
              <a:rPr lang="en-US" sz="4000" dirty="0">
                <a:solidFill>
                  <a:schemeClr val="tx2"/>
                </a:solidFill>
                <a:latin typeface="Arial" charset="0"/>
                <a:ea typeface="ＭＳ Ｐゴシック" charset="0"/>
                <a:cs typeface="ＭＳ Ｐゴシック" charset="0"/>
              </a:rPr>
              <a:t>mmHg</a:t>
            </a:r>
            <a:endParaRPr lang="en-US" sz="4400" dirty="0">
              <a:solidFill>
                <a:schemeClr val="tx2"/>
              </a:solidFill>
              <a:latin typeface="Arial" charset="0"/>
              <a:ea typeface="ＭＳ Ｐゴシック" charset="0"/>
              <a:cs typeface="ＭＳ Ｐゴシック" charset="0"/>
            </a:endParaRPr>
          </a:p>
          <a:p>
            <a:pPr eaLnBrk="1" hangingPunct="1">
              <a:spcAft>
                <a:spcPts val="1200"/>
              </a:spcAft>
            </a:pPr>
            <a:r>
              <a:rPr lang="en-US" sz="4400" dirty="0">
                <a:solidFill>
                  <a:schemeClr val="accent2"/>
                </a:solidFill>
                <a:latin typeface="Arial" charset="0"/>
                <a:ea typeface="ＭＳ Ｐゴシック" charset="0"/>
                <a:cs typeface="ＭＳ Ｐゴシック" charset="0"/>
              </a:rPr>
              <a:t>No early mortality</a:t>
            </a:r>
          </a:p>
          <a:p>
            <a:pPr eaLnBrk="1" hangingPunct="1">
              <a:spcAft>
                <a:spcPts val="1200"/>
              </a:spcAft>
            </a:pPr>
            <a:r>
              <a:rPr lang="en-US" sz="4400" dirty="0">
                <a:solidFill>
                  <a:schemeClr val="accent2"/>
                </a:solidFill>
                <a:latin typeface="Arial" charset="0"/>
                <a:ea typeface="ＭＳ Ｐゴシック" charset="0"/>
                <a:cs typeface="ＭＳ Ｐゴシック" charset="0"/>
              </a:rPr>
              <a:t>Morbidity</a:t>
            </a:r>
            <a:endParaRPr lang="en-US" sz="3600" dirty="0">
              <a:solidFill>
                <a:schemeClr val="accent2"/>
              </a:solidFill>
              <a:latin typeface="Arial" charset="0"/>
              <a:ea typeface="ＭＳ Ｐゴシック" charset="0"/>
              <a:cs typeface="ＭＳ Ｐゴシック" charset="0"/>
            </a:endParaRPr>
          </a:p>
          <a:p>
            <a:pPr lvl="1" eaLnBrk="1" hangingPunct="1">
              <a:spcAft>
                <a:spcPts val="1200"/>
              </a:spcAft>
            </a:pPr>
            <a:r>
              <a:rPr lang="en-US" sz="3600" dirty="0">
                <a:latin typeface="Arial" charset="0"/>
                <a:ea typeface="ＭＳ Ｐゴシック" charset="0"/>
                <a:cs typeface="ＭＳ Ｐゴシック" charset="0"/>
              </a:rPr>
              <a:t> </a:t>
            </a:r>
            <a:r>
              <a:rPr lang="en-US" sz="3200" dirty="0">
                <a:solidFill>
                  <a:srgbClr val="FF6600"/>
                </a:solidFill>
                <a:latin typeface="Arial" charset="0"/>
                <a:ea typeface="ＭＳ Ｐゴシック" charset="0"/>
                <a:cs typeface="ＭＳ Ｐゴシック" charset="0"/>
              </a:rPr>
              <a:t>Aortic valve repair		7/127 (6%)</a:t>
            </a:r>
          </a:p>
          <a:p>
            <a:pPr lvl="1" eaLnBrk="1" hangingPunct="1">
              <a:spcAft>
                <a:spcPts val="1200"/>
              </a:spcAft>
            </a:pPr>
            <a:r>
              <a:rPr lang="en-US" sz="3200" dirty="0">
                <a:latin typeface="Arial" charset="0"/>
                <a:ea typeface="ＭＳ Ｐゴシック" charset="0"/>
                <a:cs typeface="ＭＳ Ｐゴシック" charset="0"/>
              </a:rPr>
              <a:t> Mitral valve repair		2/127 (2%)</a:t>
            </a:r>
          </a:p>
          <a:p>
            <a:pPr lvl="1" eaLnBrk="1" hangingPunct="1">
              <a:spcAft>
                <a:spcPts val="1200"/>
              </a:spcAft>
            </a:pPr>
            <a:r>
              <a:rPr lang="en-US" sz="3200" dirty="0">
                <a:latin typeface="Arial" charset="0"/>
                <a:ea typeface="ＭＳ Ｐゴシック" charset="0"/>
                <a:cs typeface="ＭＳ Ｐゴシック" charset="0"/>
              </a:rPr>
              <a:t> PPM				1/127 (0.7%)</a:t>
            </a:r>
          </a:p>
          <a:p>
            <a:pPr eaLnBrk="1" hangingPunct="1">
              <a:spcAft>
                <a:spcPts val="1200"/>
              </a:spcAft>
              <a:buFontTx/>
              <a:buNone/>
            </a:pPr>
            <a:endParaRPr lang="en-US" sz="3200" dirty="0">
              <a:latin typeface="Arial" charset="0"/>
              <a:ea typeface="ＭＳ Ｐゴシック" charset="0"/>
              <a:cs typeface="ＭＳ Ｐゴシック" charset="0"/>
            </a:endParaRPr>
          </a:p>
        </p:txBody>
      </p:sp>
      <p:sp>
        <p:nvSpPr>
          <p:cNvPr id="60420" name="Rectangle 3"/>
          <p:cNvSpPr>
            <a:spLocks noChangeArrowheads="1"/>
          </p:cNvSpPr>
          <p:nvPr/>
        </p:nvSpPr>
        <p:spPr bwMode="auto">
          <a:xfrm>
            <a:off x="1712913" y="6237288"/>
            <a:ext cx="710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i="1" dirty="0" err="1">
                <a:solidFill>
                  <a:schemeClr val="tx2"/>
                </a:solidFill>
              </a:rPr>
              <a:t>Altarhabshah</a:t>
            </a:r>
            <a:r>
              <a:rPr lang="en-US" sz="2000" b="0" i="1" dirty="0">
                <a:solidFill>
                  <a:schemeClr val="tx2"/>
                </a:solidFill>
              </a:rPr>
              <a:t>, Dearani, et al. Ann </a:t>
            </a:r>
            <a:r>
              <a:rPr lang="en-US" sz="2000" b="0" i="1" dirty="0" err="1">
                <a:solidFill>
                  <a:schemeClr val="tx2"/>
                </a:solidFill>
              </a:rPr>
              <a:t>Thorac</a:t>
            </a:r>
            <a:r>
              <a:rPr lang="en-US" sz="2000" b="0" i="1" dirty="0">
                <a:solidFill>
                  <a:schemeClr val="tx2"/>
                </a:solidFill>
              </a:rPr>
              <a:t> </a:t>
            </a:r>
            <a:r>
              <a:rPr lang="en-US" sz="2000" b="0" i="1" dirty="0" err="1">
                <a:solidFill>
                  <a:schemeClr val="tx2"/>
                </a:solidFill>
              </a:rPr>
              <a:t>Surg</a:t>
            </a:r>
            <a:r>
              <a:rPr lang="en-US" sz="2000" b="0" i="1" dirty="0">
                <a:solidFill>
                  <a:schemeClr val="tx2"/>
                </a:solidFill>
              </a:rPr>
              <a:t> 2013</a:t>
            </a:r>
          </a:p>
        </p:txBody>
      </p:sp>
    </p:spTree>
    <p:extLst>
      <p:ext uri="{BB962C8B-B14F-4D97-AF65-F5344CB8AC3E}">
        <p14:creationId xmlns:p14="http://schemas.microsoft.com/office/powerpoint/2010/main" val="262544632"/>
      </p:ext>
    </p:extLst>
  </p:cSld>
  <p:clrMapOvr>
    <a:masterClrMapping/>
  </p:clrMapOvr>
  <p:transition xmlns:p14="http://schemas.microsoft.com/office/powerpoint/2010/mai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Wadzinksi LV AO LA PA"/>
          <p:cNvPicPr>
            <a:picLocks noChangeAspect="1" noChangeArrowheads="1"/>
          </p:cNvPicPr>
          <p:nvPr/>
        </p:nvPicPr>
        <p:blipFill>
          <a:blip r:embed="rId3" cstate="email">
            <a:extLst>
              <a:ext uri="{28A0092B-C50C-407E-A947-70E740481C1C}">
                <a14:useLocalDpi xmlns:a14="http://schemas.microsoft.com/office/drawing/2010/main"/>
              </a:ext>
            </a:extLst>
          </a:blip>
          <a:srcRect r="43745"/>
          <a:stretch>
            <a:fillRect/>
          </a:stretch>
        </p:blipFill>
        <p:spPr bwMode="auto">
          <a:xfrm>
            <a:off x="5245100" y="509588"/>
            <a:ext cx="3668713" cy="3582987"/>
          </a:xfrm>
          <a:prstGeom prst="rect">
            <a:avLst/>
          </a:prstGeom>
          <a:noFill/>
          <a:ln w="41275">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881091" name="Text Box 3"/>
          <p:cNvSpPr txBox="1">
            <a:spLocks noChangeArrowheads="1"/>
          </p:cNvSpPr>
          <p:nvPr/>
        </p:nvSpPr>
        <p:spPr bwMode="auto">
          <a:xfrm>
            <a:off x="1739900" y="4246563"/>
            <a:ext cx="5727947" cy="2554545"/>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r>
              <a:rPr lang="en-US" sz="4000" b="0" dirty="0">
                <a:solidFill>
                  <a:schemeClr val="tx1"/>
                </a:solidFill>
              </a:rPr>
              <a:t>Fixed </a:t>
            </a:r>
            <a:r>
              <a:rPr lang="en-US" sz="4000" b="0" dirty="0" err="1">
                <a:solidFill>
                  <a:schemeClr val="tx1"/>
                </a:solidFill>
              </a:rPr>
              <a:t>subaortic</a:t>
            </a:r>
            <a:r>
              <a:rPr lang="en-US" sz="4000" b="0" dirty="0">
                <a:solidFill>
                  <a:schemeClr val="tx1"/>
                </a:solidFill>
              </a:rPr>
              <a:t> stenosis</a:t>
            </a:r>
          </a:p>
          <a:p>
            <a:r>
              <a:rPr lang="en-US" sz="4000" b="0" dirty="0">
                <a:solidFill>
                  <a:schemeClr val="tx1"/>
                </a:solidFill>
              </a:rPr>
              <a:t>5-10% of referrals</a:t>
            </a:r>
          </a:p>
          <a:p>
            <a:r>
              <a:rPr lang="en-US" sz="4000" b="0" dirty="0">
                <a:solidFill>
                  <a:schemeClr val="tx1"/>
                </a:solidFill>
              </a:rPr>
              <a:t>? SAM, ? AR</a:t>
            </a:r>
          </a:p>
          <a:p>
            <a:r>
              <a:rPr lang="en-US" sz="4000" b="0" i="1" dirty="0">
                <a:solidFill>
                  <a:schemeClr val="accent2"/>
                </a:solidFill>
              </a:rPr>
              <a:t>No response to ablation</a:t>
            </a:r>
          </a:p>
        </p:txBody>
      </p:sp>
      <p:pic>
        <p:nvPicPr>
          <p:cNvPr id="62469" name="Picture 5" descr="MC-G214 3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563" y="6380163"/>
            <a:ext cx="13144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85129" y="1991348"/>
            <a:ext cx="915798" cy="369332"/>
          </a:xfrm>
          <a:prstGeom prst="rect">
            <a:avLst/>
          </a:prstGeom>
          <a:noFill/>
        </p:spPr>
        <p:txBody>
          <a:bodyPr wrap="none" rtlCol="0">
            <a:spAutoFit/>
          </a:bodyPr>
          <a:lstStyle/>
          <a:p>
            <a:r>
              <a:rPr lang="en-US" dirty="0" smtClean="0"/>
              <a:t>VIDEO</a:t>
            </a:r>
            <a:endParaRPr lang="en-US" dirty="0"/>
          </a:p>
        </p:txBody>
      </p:sp>
    </p:spTree>
    <p:extLst>
      <p:ext uri="{BB962C8B-B14F-4D97-AF65-F5344CB8AC3E}">
        <p14:creationId xmlns:p14="http://schemas.microsoft.com/office/powerpoint/2010/main" val="305141458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1" name="Text Box 3"/>
          <p:cNvSpPr txBox="1">
            <a:spLocks noChangeArrowheads="1"/>
          </p:cNvSpPr>
          <p:nvPr/>
        </p:nvSpPr>
        <p:spPr bwMode="auto">
          <a:xfrm>
            <a:off x="701675" y="4424363"/>
            <a:ext cx="7131930" cy="1938992"/>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r>
              <a:rPr lang="en-US" sz="4000" b="0" dirty="0">
                <a:solidFill>
                  <a:schemeClr val="accent2"/>
                </a:solidFill>
              </a:rPr>
              <a:t>Discrete </a:t>
            </a:r>
            <a:r>
              <a:rPr lang="en-US" sz="4000" b="0" dirty="0" err="1">
                <a:solidFill>
                  <a:schemeClr val="accent2"/>
                </a:solidFill>
              </a:rPr>
              <a:t>subaortic</a:t>
            </a:r>
            <a:r>
              <a:rPr lang="en-US" sz="4000" b="0" dirty="0">
                <a:solidFill>
                  <a:schemeClr val="accent2"/>
                </a:solidFill>
              </a:rPr>
              <a:t> stenosis</a:t>
            </a:r>
          </a:p>
          <a:p>
            <a:r>
              <a:rPr lang="en-US" sz="4000" b="0" dirty="0">
                <a:solidFill>
                  <a:schemeClr val="tx1"/>
                </a:solidFill>
              </a:rPr>
              <a:t>Enucleate + </a:t>
            </a:r>
            <a:r>
              <a:rPr lang="en-US" sz="4000" b="0" dirty="0" err="1">
                <a:solidFill>
                  <a:schemeClr val="tx1"/>
                </a:solidFill>
              </a:rPr>
              <a:t>myectomy</a:t>
            </a:r>
            <a:endParaRPr lang="en-US" sz="4000" b="0" dirty="0">
              <a:solidFill>
                <a:schemeClr val="tx1"/>
              </a:solidFill>
            </a:endParaRPr>
          </a:p>
          <a:p>
            <a:r>
              <a:rPr lang="en-US" sz="4000" b="0" dirty="0">
                <a:solidFill>
                  <a:schemeClr val="tx1"/>
                </a:solidFill>
              </a:rPr>
              <a:t>Carefully…peel off aortic valve</a:t>
            </a:r>
          </a:p>
        </p:txBody>
      </p:sp>
      <p:pic>
        <p:nvPicPr>
          <p:cNvPr id="64515" name="Picture 5" descr="MC-G214 3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563" y="6380163"/>
            <a:ext cx="13144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7" descr="7092085-2009-10-20--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6563" y="406400"/>
            <a:ext cx="5672137" cy="3781425"/>
          </a:xfrm>
          <a:prstGeom prst="rect">
            <a:avLst/>
          </a:prstGeom>
          <a:noFill/>
          <a:ln w="4127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70843"/>
      </p:ext>
    </p:extLst>
  </p:cSld>
  <p:clrMapOvr>
    <a:masterClrMapping/>
  </p:clrMapOvr>
  <p:transition xmlns:p14="http://schemas.microsoft.com/office/powerpoint/2010/mai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4"/>
          <p:cNvSpPr txBox="1">
            <a:spLocks noChangeArrowheads="1"/>
          </p:cNvSpPr>
          <p:nvPr/>
        </p:nvSpPr>
        <p:spPr bwMode="auto">
          <a:xfrm>
            <a:off x="228600" y="5867400"/>
            <a:ext cx="28463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8600" rIns="0"/>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pPr>
              <a:lnSpc>
                <a:spcPct val="90000"/>
              </a:lnSpc>
              <a:buClr>
                <a:schemeClr val="tx2"/>
              </a:buClr>
              <a:buSzPct val="120000"/>
              <a:buFont typeface="Arial" charset="0"/>
              <a:buNone/>
            </a:pPr>
            <a:endParaRPr lang="en-US">
              <a:solidFill>
                <a:srgbClr val="7F7F7F"/>
              </a:solidFill>
            </a:endParaRPr>
          </a:p>
        </p:txBody>
      </p:sp>
      <p:pic>
        <p:nvPicPr>
          <p:cNvPr id="108547" name="Picture 6" descr="thmb_48d02e1a3ab89cor-anomalies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9675" y="1030288"/>
            <a:ext cx="2895600" cy="3443287"/>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MEDIUM_330_2007_821_Fig4_HTM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0100" y="1049338"/>
            <a:ext cx="3527425" cy="3424237"/>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08549" name="Picture 4" descr="709036-fig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4367213"/>
            <a:ext cx="8382000" cy="236061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8550" name="TextBox 5"/>
          <p:cNvSpPr txBox="1">
            <a:spLocks noChangeArrowheads="1"/>
          </p:cNvSpPr>
          <p:nvPr/>
        </p:nvSpPr>
        <p:spPr bwMode="auto">
          <a:xfrm>
            <a:off x="1711325" y="38100"/>
            <a:ext cx="572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99CCFF"/>
                </a:solidFill>
                <a:latin typeface="Arial" charset="0"/>
                <a:ea typeface="ＭＳ Ｐゴシック" charset="0"/>
                <a:cs typeface="ＭＳ Ｐゴシック" charset="0"/>
              </a:defRPr>
            </a:lvl1pPr>
            <a:lvl2pPr marL="37931725" indent="-37474525">
              <a:defRPr sz="2400" b="1">
                <a:solidFill>
                  <a:srgbClr val="99CCFF"/>
                </a:solidFill>
                <a:latin typeface="Arial" charset="0"/>
                <a:ea typeface="ＭＳ Ｐゴシック" charset="0"/>
              </a:defRPr>
            </a:lvl2pPr>
            <a:lvl3pPr>
              <a:defRPr sz="2400" b="1">
                <a:solidFill>
                  <a:srgbClr val="99CCFF"/>
                </a:solidFill>
                <a:latin typeface="Arial" charset="0"/>
                <a:ea typeface="ＭＳ Ｐゴシック" charset="0"/>
              </a:defRPr>
            </a:lvl3pPr>
            <a:lvl4pPr>
              <a:defRPr sz="2400" b="1">
                <a:solidFill>
                  <a:srgbClr val="99CCFF"/>
                </a:solidFill>
                <a:latin typeface="Arial" charset="0"/>
                <a:ea typeface="ＭＳ Ｐゴシック" charset="0"/>
              </a:defRPr>
            </a:lvl4pPr>
            <a:lvl5pPr>
              <a:defRPr sz="2400" b="1">
                <a:solidFill>
                  <a:srgbClr val="99CCFF"/>
                </a:solidFill>
                <a:latin typeface="Arial" charset="0"/>
                <a:ea typeface="ＭＳ Ｐゴシック" charset="0"/>
              </a:defRPr>
            </a:lvl5pPr>
            <a:lvl6pPr marL="457200" eaLnBrk="0" fontAlgn="base" hangingPunct="0">
              <a:spcBef>
                <a:spcPct val="0"/>
              </a:spcBef>
              <a:spcAft>
                <a:spcPct val="0"/>
              </a:spcAft>
              <a:defRPr sz="2400" b="1">
                <a:solidFill>
                  <a:srgbClr val="99CCFF"/>
                </a:solidFill>
                <a:latin typeface="Arial" charset="0"/>
                <a:ea typeface="ＭＳ Ｐゴシック" charset="0"/>
              </a:defRPr>
            </a:lvl6pPr>
            <a:lvl7pPr marL="914400" eaLnBrk="0" fontAlgn="base" hangingPunct="0">
              <a:spcBef>
                <a:spcPct val="0"/>
              </a:spcBef>
              <a:spcAft>
                <a:spcPct val="0"/>
              </a:spcAft>
              <a:defRPr sz="2400" b="1">
                <a:solidFill>
                  <a:srgbClr val="99CCFF"/>
                </a:solidFill>
                <a:latin typeface="Arial" charset="0"/>
                <a:ea typeface="ＭＳ Ｐゴシック" charset="0"/>
              </a:defRPr>
            </a:lvl7pPr>
            <a:lvl8pPr marL="1371600" eaLnBrk="0" fontAlgn="base" hangingPunct="0">
              <a:spcBef>
                <a:spcPct val="0"/>
              </a:spcBef>
              <a:spcAft>
                <a:spcPct val="0"/>
              </a:spcAft>
              <a:defRPr sz="2400" b="1">
                <a:solidFill>
                  <a:srgbClr val="99CCFF"/>
                </a:solidFill>
                <a:latin typeface="Arial" charset="0"/>
                <a:ea typeface="ＭＳ Ｐゴシック" charset="0"/>
              </a:defRPr>
            </a:lvl8pPr>
            <a:lvl9pPr marL="1828800" eaLnBrk="0" fontAlgn="base" hangingPunct="0">
              <a:spcBef>
                <a:spcPct val="0"/>
              </a:spcBef>
              <a:spcAft>
                <a:spcPct val="0"/>
              </a:spcAft>
              <a:defRPr sz="2400" b="1">
                <a:solidFill>
                  <a:srgbClr val="99CCFF"/>
                </a:solidFill>
                <a:latin typeface="Arial" charset="0"/>
                <a:ea typeface="ＭＳ Ｐゴシック" charset="0"/>
              </a:defRPr>
            </a:lvl9pPr>
          </a:lstStyle>
          <a:p>
            <a:r>
              <a:rPr lang="en-US" sz="5400" b="0" dirty="0">
                <a:solidFill>
                  <a:srgbClr val="000090"/>
                </a:solidFill>
              </a:rPr>
              <a:t>Myocardial Bridge</a:t>
            </a:r>
          </a:p>
        </p:txBody>
      </p:sp>
    </p:spTree>
    <p:extLst>
      <p:ext uri="{BB962C8B-B14F-4D97-AF65-F5344CB8AC3E}">
        <p14:creationId xmlns:p14="http://schemas.microsoft.com/office/powerpoint/2010/main" val="175915010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116096" y="279400"/>
            <a:ext cx="9129713" cy="1196975"/>
          </a:xfrm>
        </p:spPr>
        <p:txBody>
          <a:bodyPr/>
          <a:lstStyle/>
          <a:p>
            <a:pPr eaLnBrk="1" hangingPunct="1">
              <a:defRPr/>
            </a:pPr>
            <a:r>
              <a:rPr lang="en-US" sz="6600" b="0" dirty="0">
                <a:solidFill>
                  <a:srgbClr val="000090"/>
                </a:solidFill>
              </a:rPr>
              <a:t>Myocardial Bridge</a:t>
            </a:r>
          </a:p>
        </p:txBody>
      </p:sp>
      <p:sp>
        <p:nvSpPr>
          <p:cNvPr id="55299" name="Rectangle 3"/>
          <p:cNvSpPr>
            <a:spLocks noGrp="1"/>
          </p:cNvSpPr>
          <p:nvPr>
            <p:ph type="body" idx="4294967295"/>
          </p:nvPr>
        </p:nvSpPr>
        <p:spPr>
          <a:xfrm>
            <a:off x="293688" y="1563688"/>
            <a:ext cx="8477250" cy="4800600"/>
          </a:xfrm>
          <a:prstGeom prst="rect">
            <a:avLst/>
          </a:prstGeom>
        </p:spPr>
        <p:txBody>
          <a:bodyPr/>
          <a:lstStyle/>
          <a:p>
            <a:pPr eaLnBrk="1" hangingPunct="1">
              <a:spcAft>
                <a:spcPts val="1200"/>
              </a:spcAft>
            </a:pPr>
            <a:r>
              <a:rPr lang="en-US" sz="3200" dirty="0">
                <a:latin typeface="Arial" charset="0"/>
                <a:ea typeface="ＭＳ Ｐゴシック" charset="0"/>
                <a:cs typeface="ＭＳ Ｐゴシック" charset="0"/>
              </a:rPr>
              <a:t>Retrospective case control study</a:t>
            </a:r>
          </a:p>
          <a:p>
            <a:pPr eaLnBrk="1" hangingPunct="1">
              <a:spcAft>
                <a:spcPts val="1200"/>
              </a:spcAft>
            </a:pPr>
            <a:r>
              <a:rPr lang="en-US" sz="3200" dirty="0">
                <a:latin typeface="Arial" charset="0"/>
                <a:ea typeface="ＭＳ Ｐゴシック" charset="0"/>
                <a:cs typeface="ＭＳ Ｐゴシック" charset="0"/>
              </a:rPr>
              <a:t>36 </a:t>
            </a:r>
            <a:r>
              <a:rPr lang="en-US" sz="3200" dirty="0" err="1">
                <a:latin typeface="Arial" charset="0"/>
                <a:ea typeface="ＭＳ Ｐゴシック" charset="0"/>
                <a:cs typeface="ＭＳ Ｐゴシック" charset="0"/>
              </a:rPr>
              <a:t>pts</a:t>
            </a:r>
            <a:r>
              <a:rPr lang="en-US" sz="3200" dirty="0">
                <a:latin typeface="Arial" charset="0"/>
                <a:ea typeface="ＭＳ Ｐゴシック" charset="0"/>
                <a:cs typeface="ＭＳ Ｐゴシック" charset="0"/>
              </a:rPr>
              <a:t> (23 male); Mean age: 42 years</a:t>
            </a:r>
          </a:p>
          <a:p>
            <a:pPr eaLnBrk="1" hangingPunct="1">
              <a:spcAft>
                <a:spcPts val="1200"/>
              </a:spcAft>
            </a:pPr>
            <a:r>
              <a:rPr lang="en-US" sz="3200" dirty="0">
                <a:latin typeface="Arial" charset="0"/>
                <a:ea typeface="ＭＳ Ｐゴシック" charset="0"/>
                <a:cs typeface="ＭＳ Ｐゴシック" charset="0"/>
              </a:rPr>
              <a:t>3 groups matched on age and gender</a:t>
            </a:r>
          </a:p>
          <a:p>
            <a:pPr lvl="1" eaLnBrk="1" hangingPunct="1">
              <a:spcAft>
                <a:spcPts val="1200"/>
              </a:spcAft>
            </a:pPr>
            <a:r>
              <a:rPr lang="en-US" sz="3200" dirty="0">
                <a:latin typeface="Arial" charset="0"/>
                <a:ea typeface="ＭＳ Ｐゴシック" charset="0"/>
              </a:rPr>
              <a:t>Group I – no surgery (n=13)</a:t>
            </a:r>
          </a:p>
          <a:p>
            <a:pPr lvl="1" eaLnBrk="1" hangingPunct="1">
              <a:spcAft>
                <a:spcPts val="1200"/>
              </a:spcAft>
            </a:pPr>
            <a:r>
              <a:rPr lang="en-US" sz="3200" dirty="0">
                <a:latin typeface="Arial" charset="0"/>
                <a:ea typeface="ＭＳ Ｐゴシック" charset="0"/>
              </a:rPr>
              <a:t>Group II – </a:t>
            </a:r>
            <a:r>
              <a:rPr lang="en-US" sz="3200" dirty="0" err="1">
                <a:latin typeface="Arial" charset="0"/>
                <a:ea typeface="ＭＳ Ｐゴシック" charset="0"/>
              </a:rPr>
              <a:t>myectomy</a:t>
            </a:r>
            <a:r>
              <a:rPr lang="en-US" sz="3200" dirty="0">
                <a:latin typeface="Arial" charset="0"/>
                <a:ea typeface="ＭＳ Ｐゴシック" charset="0"/>
              </a:rPr>
              <a:t> only (n=10)</a:t>
            </a:r>
          </a:p>
          <a:p>
            <a:pPr lvl="1" eaLnBrk="1" hangingPunct="1">
              <a:spcAft>
                <a:spcPts val="1200"/>
              </a:spcAft>
            </a:pPr>
            <a:r>
              <a:rPr lang="en-US" sz="3200" dirty="0">
                <a:latin typeface="Arial" charset="0"/>
                <a:ea typeface="ＭＳ Ｐゴシック" charset="0"/>
              </a:rPr>
              <a:t>Group III – </a:t>
            </a:r>
            <a:r>
              <a:rPr lang="en-US" sz="3200" dirty="0" err="1">
                <a:latin typeface="Arial" charset="0"/>
                <a:ea typeface="ＭＳ Ｐゴシック" charset="0"/>
              </a:rPr>
              <a:t>myectomy</a:t>
            </a:r>
            <a:r>
              <a:rPr lang="en-US" sz="3200" dirty="0">
                <a:latin typeface="Arial" charset="0"/>
                <a:ea typeface="ＭＳ Ｐゴシック" charset="0"/>
              </a:rPr>
              <a:t> + </a:t>
            </a:r>
            <a:r>
              <a:rPr lang="en-US" sz="3200" dirty="0" err="1">
                <a:latin typeface="Arial" charset="0"/>
                <a:ea typeface="ＭＳ Ｐゴシック" charset="0"/>
              </a:rPr>
              <a:t>unroofing</a:t>
            </a:r>
            <a:r>
              <a:rPr lang="en-US" sz="3200" dirty="0">
                <a:latin typeface="Arial" charset="0"/>
                <a:ea typeface="ＭＳ Ｐゴシック" charset="0"/>
              </a:rPr>
              <a:t> (n=13)</a:t>
            </a:r>
            <a:endParaRPr lang="en-US" dirty="0">
              <a:latin typeface="Arial" charset="0"/>
              <a:ea typeface="ＭＳ Ｐゴシック" charset="0"/>
            </a:endParaRPr>
          </a:p>
          <a:p>
            <a:pPr lvl="1" eaLnBrk="1" hangingPunct="1"/>
            <a:endParaRPr lang="en-US" dirty="0">
              <a:latin typeface="Arial" charset="0"/>
              <a:ea typeface="ＭＳ Ｐゴシック" charset="0"/>
            </a:endParaRPr>
          </a:p>
          <a:p>
            <a:pPr eaLnBrk="1" hangingPunct="1">
              <a:buFontTx/>
              <a:buNone/>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1006898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141" y="1567541"/>
            <a:ext cx="8940230" cy="31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816792"/>
      </p:ext>
    </p:extLst>
  </p:cSld>
  <p:clrMapOvr>
    <a:masterClrMapping/>
  </p:clrMapOvr>
  <p:transition xmlns:p14="http://schemas.microsoft.com/office/powerpoint/2010/mai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225842" y="-56202"/>
            <a:ext cx="9129713" cy="920750"/>
          </a:xfrm>
        </p:spPr>
        <p:txBody>
          <a:bodyPr/>
          <a:lstStyle/>
          <a:p>
            <a:pPr eaLnBrk="1" hangingPunct="1">
              <a:defRPr/>
            </a:pPr>
            <a:r>
              <a:rPr lang="en-US" sz="4000" dirty="0">
                <a:solidFill>
                  <a:srgbClr val="000090"/>
                </a:solidFill>
              </a:rPr>
              <a:t>Results</a:t>
            </a:r>
          </a:p>
        </p:txBody>
      </p:sp>
      <p:sp>
        <p:nvSpPr>
          <p:cNvPr id="19458" name="Rectangle 3"/>
          <p:cNvSpPr>
            <a:spLocks noGrp="1"/>
          </p:cNvSpPr>
          <p:nvPr>
            <p:ph type="body" idx="4294967295"/>
          </p:nvPr>
        </p:nvSpPr>
        <p:spPr>
          <a:xfrm>
            <a:off x="491360" y="816673"/>
            <a:ext cx="8766175" cy="4800600"/>
          </a:xfrm>
          <a:prstGeom prst="rect">
            <a:avLst/>
          </a:prstGeom>
        </p:spPr>
        <p:txBody>
          <a:bodyPr/>
          <a:lstStyle/>
          <a:p>
            <a:pPr eaLnBrk="1" hangingPunct="1">
              <a:buFontTx/>
              <a:buNone/>
            </a:pPr>
            <a:r>
              <a:rPr lang="en-US" sz="3200" dirty="0">
                <a:latin typeface="Arial" charset="0"/>
                <a:ea typeface="ＭＳ Ｐゴシック" charset="0"/>
                <a:cs typeface="ＭＳ Ｐゴシック" charset="0"/>
              </a:rPr>
              <a:t>Symptoms - most in Group III – angina</a:t>
            </a:r>
          </a:p>
          <a:p>
            <a:pPr eaLnBrk="1" hangingPunct="1">
              <a:buFontTx/>
              <a:buNone/>
            </a:pPr>
            <a:endParaRPr lang="en-US" sz="3200" dirty="0">
              <a:latin typeface="Arial" charset="0"/>
              <a:ea typeface="ＭＳ Ｐゴシック" charset="0"/>
              <a:cs typeface="ＭＳ Ｐゴシック" charset="0"/>
            </a:endParaRPr>
          </a:p>
          <a:p>
            <a:pPr eaLnBrk="1" hangingPunct="1"/>
            <a:r>
              <a:rPr lang="en-US" sz="3200" dirty="0" err="1">
                <a:latin typeface="Arial" charset="0"/>
                <a:ea typeface="ＭＳ Ｐゴシック" charset="0"/>
                <a:cs typeface="ＭＳ Ｐゴシック" charset="0"/>
              </a:rPr>
              <a:t>Myectomy</a:t>
            </a:r>
            <a:r>
              <a:rPr lang="en-US" sz="3200" dirty="0">
                <a:latin typeface="Arial" charset="0"/>
                <a:ea typeface="ＭＳ Ｐゴシック" charset="0"/>
                <a:cs typeface="ＭＳ Ｐゴシック" charset="0"/>
              </a:rPr>
              <a:t>: 74.1 to 5.6 mmHg </a:t>
            </a:r>
          </a:p>
          <a:p>
            <a:pPr eaLnBrk="1" hangingPunct="1"/>
            <a:r>
              <a:rPr lang="en-US" sz="3200" dirty="0" err="1">
                <a:latin typeface="Arial" charset="0"/>
                <a:ea typeface="ＭＳ Ｐゴシック" charset="0"/>
                <a:cs typeface="ＭＳ Ｐゴシック" charset="0"/>
              </a:rPr>
              <a:t>Myectomy</a:t>
            </a:r>
            <a:r>
              <a:rPr lang="en-US" sz="3200" dirty="0">
                <a:latin typeface="Arial" charset="0"/>
                <a:ea typeface="ＭＳ Ｐゴシック" charset="0"/>
                <a:cs typeface="ＭＳ Ｐゴシック" charset="0"/>
              </a:rPr>
              <a:t> + </a:t>
            </a:r>
            <a:r>
              <a:rPr lang="en-US" sz="3200" dirty="0" err="1">
                <a:latin typeface="Arial" charset="0"/>
                <a:ea typeface="ＭＳ Ｐゴシック" charset="0"/>
                <a:cs typeface="ＭＳ Ｐゴシック" charset="0"/>
              </a:rPr>
              <a:t>Unroof</a:t>
            </a:r>
            <a:r>
              <a:rPr lang="en-US" sz="3200" dirty="0">
                <a:latin typeface="Arial" charset="0"/>
                <a:ea typeface="ＭＳ Ｐゴシック" charset="0"/>
                <a:cs typeface="ＭＳ Ｐゴシック" charset="0"/>
              </a:rPr>
              <a:t>: 67.8 to 1.9 mmHg </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738" y="3765550"/>
            <a:ext cx="4184650" cy="2790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9513" y="3765550"/>
            <a:ext cx="3954462" cy="2790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331919"/>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100418" y="228600"/>
            <a:ext cx="9129713" cy="1106488"/>
          </a:xfrm>
        </p:spPr>
        <p:txBody>
          <a:bodyPr/>
          <a:lstStyle/>
          <a:p>
            <a:pPr eaLnBrk="1" hangingPunct="1">
              <a:defRPr/>
            </a:pPr>
            <a:r>
              <a:rPr lang="en-US" sz="5400" dirty="0">
                <a:solidFill>
                  <a:srgbClr val="000090"/>
                </a:solidFill>
              </a:rPr>
              <a:t>Results &amp; Summary</a:t>
            </a:r>
          </a:p>
        </p:txBody>
      </p:sp>
      <p:sp>
        <p:nvSpPr>
          <p:cNvPr id="43010" name="Rectangle 3"/>
          <p:cNvSpPr>
            <a:spLocks noGrp="1"/>
          </p:cNvSpPr>
          <p:nvPr>
            <p:ph type="body" idx="4294967295"/>
          </p:nvPr>
        </p:nvSpPr>
        <p:spPr>
          <a:xfrm>
            <a:off x="250825" y="1524000"/>
            <a:ext cx="8561388" cy="4800600"/>
          </a:xfrm>
          <a:prstGeom prst="rect">
            <a:avLst/>
          </a:prstGeom>
        </p:spPr>
        <p:txBody>
          <a:bodyPr/>
          <a:lstStyle/>
          <a:p>
            <a:pPr eaLnBrk="1" hangingPunct="1">
              <a:spcAft>
                <a:spcPts val="2400"/>
              </a:spcAft>
            </a:pPr>
            <a:r>
              <a:rPr lang="en-US" sz="4000" b="0">
                <a:latin typeface="Arial" charset="0"/>
                <a:ea typeface="ＭＳ Ｐゴシック" charset="0"/>
                <a:cs typeface="ＭＳ Ｐゴシック" charset="0"/>
              </a:rPr>
              <a:t>MB common in HCM – 15%</a:t>
            </a:r>
          </a:p>
          <a:p>
            <a:pPr eaLnBrk="1" hangingPunct="1">
              <a:spcAft>
                <a:spcPts val="2400"/>
              </a:spcAft>
            </a:pPr>
            <a:r>
              <a:rPr lang="en-US" sz="4000" b="0">
                <a:latin typeface="Arial" charset="0"/>
                <a:ea typeface="ＭＳ Ｐゴシック" charset="0"/>
                <a:cs typeface="ＭＳ Ｐゴシック" charset="0"/>
              </a:rPr>
              <a:t>Unroofing – greater improvement in angina</a:t>
            </a:r>
          </a:p>
          <a:p>
            <a:pPr eaLnBrk="1" hangingPunct="1">
              <a:spcAft>
                <a:spcPts val="2400"/>
              </a:spcAft>
            </a:pPr>
            <a:r>
              <a:rPr lang="en-US" sz="4000" b="0">
                <a:latin typeface="Arial" charset="0"/>
                <a:ea typeface="ＭＳ Ｐゴシック" charset="0"/>
                <a:cs typeface="ＭＳ Ｐゴシック" charset="0"/>
              </a:rPr>
              <a:t>No difference in survival</a:t>
            </a:r>
          </a:p>
          <a:p>
            <a:pPr eaLnBrk="1" hangingPunct="1">
              <a:spcAft>
                <a:spcPts val="2400"/>
              </a:spcAft>
            </a:pPr>
            <a:r>
              <a:rPr lang="en-US" sz="4000" b="0">
                <a:latin typeface="Arial" charset="0"/>
                <a:ea typeface="ＭＳ Ｐゴシック" charset="0"/>
                <a:cs typeface="ＭＳ Ｐゴシック" charset="0"/>
              </a:rPr>
              <a:t>Obstructive HCM + angina </a:t>
            </a:r>
            <a:r>
              <a:rPr lang="en-US" sz="4000" b="0">
                <a:latin typeface="Wingdings" charset="0"/>
                <a:ea typeface="ＭＳ Ｐゴシック" charset="0"/>
                <a:cs typeface="Wingdings" charset="0"/>
              </a:rPr>
              <a:t></a:t>
            </a:r>
            <a:r>
              <a:rPr lang="en-US" sz="4000" b="0">
                <a:latin typeface="Arial" charset="0"/>
                <a:ea typeface="ＭＳ Ｐゴシック" charset="0"/>
                <a:cs typeface="ＭＳ Ｐゴシック" charset="0"/>
              </a:rPr>
              <a:t> myectomy + unroofing  </a:t>
            </a:r>
          </a:p>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06010299"/>
      </p:ext>
    </p:extLst>
  </p:cSld>
  <p:clrMapOvr>
    <a:masterClrMapping/>
  </p:clrMapOvr>
  <p:transition xmlns:p14="http://schemas.microsoft.com/office/powerpoint/2010/mai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022350" y="3482975"/>
            <a:ext cx="166688" cy="8842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Lst>
        </p:spPr>
        <p:txBody>
          <a:bodyPr wrap="none" anchor="ctr">
            <a:spAutoFit/>
          </a:bodyPr>
          <a:lstStyle/>
          <a:p>
            <a:pPr algn="l">
              <a:lnSpc>
                <a:spcPct val="140000"/>
              </a:lnSpc>
            </a:pPr>
            <a:endParaRPr lang="en-US"/>
          </a:p>
        </p:txBody>
      </p:sp>
      <p:sp>
        <p:nvSpPr>
          <p:cNvPr id="181251" name="Rectangle 3"/>
          <p:cNvSpPr>
            <a:spLocks noGrp="1" noChangeArrowheads="1"/>
          </p:cNvSpPr>
          <p:nvPr>
            <p:ph type="title"/>
          </p:nvPr>
        </p:nvSpPr>
        <p:spPr>
          <a:xfrm>
            <a:off x="158750" y="379413"/>
            <a:ext cx="9129713" cy="1733550"/>
          </a:xfrm>
        </p:spPr>
        <p:txBody>
          <a:bodyPr/>
          <a:lstStyle/>
          <a:p>
            <a:r>
              <a:rPr lang="en-US" sz="5400" dirty="0">
                <a:solidFill>
                  <a:srgbClr val="000090"/>
                </a:solidFill>
              </a:rPr>
              <a:t>What about the mitral valve?</a:t>
            </a:r>
          </a:p>
        </p:txBody>
      </p:sp>
      <p:sp>
        <p:nvSpPr>
          <p:cNvPr id="181252" name="Rectangle 4"/>
          <p:cNvSpPr>
            <a:spLocks noGrp="1" noChangeArrowheads="1"/>
          </p:cNvSpPr>
          <p:nvPr>
            <p:ph type="body" idx="4294967295"/>
          </p:nvPr>
        </p:nvSpPr>
        <p:spPr bwMode="auto">
          <a:xfrm>
            <a:off x="406400" y="3217863"/>
            <a:ext cx="8661400" cy="3630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40000"/>
              </a:lnSpc>
              <a:buFont typeface="Marlett" charset="0"/>
              <a:buChar char="h"/>
            </a:pPr>
            <a:r>
              <a:rPr lang="en-US" sz="3600" dirty="0"/>
              <a:t>extended </a:t>
            </a:r>
            <a:r>
              <a:rPr lang="en-US" sz="3600" dirty="0" err="1"/>
              <a:t>septal</a:t>
            </a:r>
            <a:r>
              <a:rPr lang="en-US" sz="3600" dirty="0"/>
              <a:t> </a:t>
            </a:r>
            <a:r>
              <a:rPr lang="en-US" sz="3600" dirty="0" err="1"/>
              <a:t>myectomy</a:t>
            </a:r>
            <a:endParaRPr lang="en-US" sz="3600" dirty="0"/>
          </a:p>
          <a:p>
            <a:pPr>
              <a:lnSpc>
                <a:spcPct val="140000"/>
              </a:lnSpc>
              <a:buFont typeface="Marlett" charset="0"/>
              <a:buChar char="h"/>
            </a:pPr>
            <a:r>
              <a:rPr lang="en-US" sz="3600" i="1" dirty="0"/>
              <a:t>nothing</a:t>
            </a:r>
            <a:r>
              <a:rPr lang="en-US" sz="3600" dirty="0"/>
              <a:t> to the MV if there is dynamic 	LVOTO &amp; SAM-mediated MR</a:t>
            </a:r>
          </a:p>
        </p:txBody>
      </p:sp>
      <p:sp>
        <p:nvSpPr>
          <p:cNvPr id="181253" name="Text Box 5"/>
          <p:cNvSpPr txBox="1">
            <a:spLocks noChangeArrowheads="1"/>
          </p:cNvSpPr>
          <p:nvPr/>
        </p:nvSpPr>
        <p:spPr bwMode="auto">
          <a:xfrm>
            <a:off x="185738" y="2254250"/>
            <a:ext cx="47244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r>
              <a:rPr lang="en-US" sz="6000" i="1" dirty="0">
                <a:solidFill>
                  <a:srgbClr val="FF6600"/>
                </a:solidFill>
              </a:rPr>
              <a:t>We do...</a:t>
            </a:r>
            <a:endParaRPr lang="en-US" sz="2400" dirty="0">
              <a:solidFill>
                <a:srgbClr val="FF6600"/>
              </a:solidFill>
            </a:endParaRPr>
          </a:p>
        </p:txBody>
      </p:sp>
    </p:spTree>
    <p:extLst>
      <p:ext uri="{BB962C8B-B14F-4D97-AF65-F5344CB8AC3E}">
        <p14:creationId xmlns:p14="http://schemas.microsoft.com/office/powerpoint/2010/main" val="35630310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1338" y="629107"/>
            <a:ext cx="1207008" cy="629107"/>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sz="1600" dirty="0">
                <a:solidFill>
                  <a:prstClr val="black"/>
                </a:solidFill>
              </a:rPr>
              <a:t>Myectomy (n=2,107)</a:t>
            </a:r>
          </a:p>
        </p:txBody>
      </p:sp>
      <p:sp>
        <p:nvSpPr>
          <p:cNvPr id="6" name="Rectangle 5"/>
          <p:cNvSpPr/>
          <p:nvPr/>
        </p:nvSpPr>
        <p:spPr>
          <a:xfrm>
            <a:off x="2533498" y="1761743"/>
            <a:ext cx="1207008" cy="629107"/>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sz="1600" dirty="0">
                <a:solidFill>
                  <a:prstClr val="black"/>
                </a:solidFill>
              </a:rPr>
              <a:t>Included (n=2,004)</a:t>
            </a:r>
          </a:p>
        </p:txBody>
      </p:sp>
      <p:sp>
        <p:nvSpPr>
          <p:cNvPr id="7" name="Rectangle 6"/>
          <p:cNvSpPr/>
          <p:nvPr/>
        </p:nvSpPr>
        <p:spPr>
          <a:xfrm>
            <a:off x="6049671" y="1761742"/>
            <a:ext cx="2231136" cy="629107"/>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1600" dirty="0">
                <a:solidFill>
                  <a:prstClr val="black"/>
                </a:solidFill>
              </a:rPr>
              <a:t>Excluded (n=103)</a:t>
            </a:r>
          </a:p>
          <a:p>
            <a:pPr algn="ctr" fontAlgn="auto">
              <a:spcBef>
                <a:spcPts val="0"/>
              </a:spcBef>
              <a:spcAft>
                <a:spcPts val="0"/>
              </a:spcAft>
            </a:pPr>
            <a:r>
              <a:rPr lang="en-US" sz="1600" dirty="0">
                <a:solidFill>
                  <a:prstClr val="black"/>
                </a:solidFill>
              </a:rPr>
              <a:t>(88 apical, 15 s/p MVS)</a:t>
            </a:r>
          </a:p>
        </p:txBody>
      </p:sp>
      <p:sp>
        <p:nvSpPr>
          <p:cNvPr id="9" name="Rectangle 8"/>
          <p:cNvSpPr/>
          <p:nvPr/>
        </p:nvSpPr>
        <p:spPr>
          <a:xfrm>
            <a:off x="4806696" y="2835858"/>
            <a:ext cx="1461820" cy="629107"/>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1600" dirty="0">
                <a:solidFill>
                  <a:prstClr val="black"/>
                </a:solidFill>
              </a:rPr>
              <a:t>No </a:t>
            </a:r>
            <a:r>
              <a:rPr lang="en-US" sz="1600" dirty="0" err="1">
                <a:solidFill>
                  <a:prstClr val="black"/>
                </a:solidFill>
              </a:rPr>
              <a:t>preop</a:t>
            </a:r>
            <a:r>
              <a:rPr lang="en-US" sz="1600" dirty="0">
                <a:solidFill>
                  <a:prstClr val="black"/>
                </a:solidFill>
              </a:rPr>
              <a:t> IMVD (n=1,905)</a:t>
            </a:r>
          </a:p>
        </p:txBody>
      </p:sp>
      <p:sp>
        <p:nvSpPr>
          <p:cNvPr id="10" name="Rectangle 9"/>
          <p:cNvSpPr/>
          <p:nvPr/>
        </p:nvSpPr>
        <p:spPr>
          <a:xfrm>
            <a:off x="966826" y="3884370"/>
            <a:ext cx="1461820" cy="848563"/>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sz="1600" dirty="0" err="1">
                <a:solidFill>
                  <a:prstClr val="black"/>
                </a:solidFill>
              </a:rPr>
              <a:t>Myectomy</a:t>
            </a:r>
            <a:r>
              <a:rPr lang="en-US" sz="1600" dirty="0">
                <a:solidFill>
                  <a:prstClr val="black"/>
                </a:solidFill>
              </a:rPr>
              <a:t> + MVS (n=99)</a:t>
            </a:r>
          </a:p>
        </p:txBody>
      </p:sp>
      <p:sp>
        <p:nvSpPr>
          <p:cNvPr id="11" name="Rectangle 10"/>
          <p:cNvSpPr/>
          <p:nvPr/>
        </p:nvSpPr>
        <p:spPr>
          <a:xfrm>
            <a:off x="3599078" y="3884370"/>
            <a:ext cx="1587398" cy="848563"/>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1600" dirty="0" err="1">
                <a:solidFill>
                  <a:prstClr val="black"/>
                </a:solidFill>
              </a:rPr>
              <a:t>Myectomy</a:t>
            </a:r>
            <a:r>
              <a:rPr lang="en-US" sz="1600" dirty="0">
                <a:solidFill>
                  <a:prstClr val="black"/>
                </a:solidFill>
              </a:rPr>
              <a:t> + MVS (n=75) (3.9%) of 1,905)</a:t>
            </a:r>
          </a:p>
        </p:txBody>
      </p:sp>
      <p:sp>
        <p:nvSpPr>
          <p:cNvPr id="12" name="Rectangle 11"/>
          <p:cNvSpPr/>
          <p:nvPr/>
        </p:nvSpPr>
        <p:spPr>
          <a:xfrm>
            <a:off x="5909463" y="3884370"/>
            <a:ext cx="1587398" cy="848563"/>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1600" dirty="0" err="1">
                <a:solidFill>
                  <a:prstClr val="black"/>
                </a:solidFill>
              </a:rPr>
              <a:t>Myectomy</a:t>
            </a:r>
            <a:r>
              <a:rPr lang="en-US" sz="1600" dirty="0">
                <a:solidFill>
                  <a:prstClr val="black"/>
                </a:solidFill>
              </a:rPr>
              <a:t> alone (n=1,830)</a:t>
            </a:r>
          </a:p>
        </p:txBody>
      </p:sp>
      <p:sp>
        <p:nvSpPr>
          <p:cNvPr id="14" name="Rectangle 13"/>
          <p:cNvSpPr/>
          <p:nvPr/>
        </p:nvSpPr>
        <p:spPr>
          <a:xfrm>
            <a:off x="1946452" y="5151113"/>
            <a:ext cx="1587398" cy="848563"/>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1600" dirty="0" err="1">
                <a:solidFill>
                  <a:prstClr val="black"/>
                </a:solidFill>
              </a:rPr>
              <a:t>Intraop</a:t>
            </a:r>
            <a:r>
              <a:rPr lang="en-US" sz="1600" dirty="0">
                <a:solidFill>
                  <a:prstClr val="black"/>
                </a:solidFill>
              </a:rPr>
              <a:t> </a:t>
            </a:r>
            <a:r>
              <a:rPr lang="en-US" sz="1600" dirty="0" err="1">
                <a:solidFill>
                  <a:prstClr val="black"/>
                </a:solidFill>
              </a:rPr>
              <a:t>Dx</a:t>
            </a:r>
            <a:r>
              <a:rPr lang="en-US" sz="1600" dirty="0">
                <a:solidFill>
                  <a:prstClr val="black"/>
                </a:solidFill>
              </a:rPr>
              <a:t> of IMVD (n=33)</a:t>
            </a:r>
          </a:p>
        </p:txBody>
      </p:sp>
      <p:sp>
        <p:nvSpPr>
          <p:cNvPr id="15" name="Rectangle 14"/>
          <p:cNvSpPr/>
          <p:nvPr/>
        </p:nvSpPr>
        <p:spPr>
          <a:xfrm>
            <a:off x="3601212" y="5151113"/>
            <a:ext cx="1587398" cy="848563"/>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1600" dirty="0">
                <a:solidFill>
                  <a:prstClr val="black"/>
                </a:solidFill>
              </a:rPr>
              <a:t>Inadvertent </a:t>
            </a:r>
            <a:br>
              <a:rPr lang="en-US" sz="1600" dirty="0">
                <a:solidFill>
                  <a:prstClr val="black"/>
                </a:solidFill>
              </a:rPr>
            </a:br>
            <a:r>
              <a:rPr lang="en-US" sz="1600" dirty="0">
                <a:solidFill>
                  <a:prstClr val="black"/>
                </a:solidFill>
              </a:rPr>
              <a:t>injury to the MV (n=12)</a:t>
            </a:r>
          </a:p>
        </p:txBody>
      </p:sp>
      <p:sp>
        <p:nvSpPr>
          <p:cNvPr id="16" name="Rectangle 15"/>
          <p:cNvSpPr/>
          <p:nvPr/>
        </p:nvSpPr>
        <p:spPr>
          <a:xfrm>
            <a:off x="5255972" y="5151113"/>
            <a:ext cx="1587398" cy="848563"/>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1600" dirty="0">
                <a:solidFill>
                  <a:prstClr val="black"/>
                </a:solidFill>
              </a:rPr>
              <a:t>Minimal or no IMVD (n=30)</a:t>
            </a:r>
          </a:p>
          <a:p>
            <a:pPr algn="ctr" fontAlgn="auto">
              <a:spcBef>
                <a:spcPts val="0"/>
              </a:spcBef>
              <a:spcAft>
                <a:spcPts val="0"/>
              </a:spcAft>
            </a:pPr>
            <a:r>
              <a:rPr lang="en-US" sz="1600" dirty="0">
                <a:solidFill>
                  <a:prstClr val="black"/>
                </a:solidFill>
              </a:rPr>
              <a:t>(1.6% of 1,905)</a:t>
            </a:r>
          </a:p>
        </p:txBody>
      </p:sp>
      <p:cxnSp>
        <p:nvCxnSpPr>
          <p:cNvPr id="17" name="Elbow Connector 16"/>
          <p:cNvCxnSpPr>
            <a:stCxn id="4" idx="2"/>
            <a:endCxn id="6" idx="0"/>
          </p:cNvCxnSpPr>
          <p:nvPr/>
        </p:nvCxnSpPr>
        <p:spPr>
          <a:xfrm rot="5400000">
            <a:off x="3769158" y="626058"/>
            <a:ext cx="503529" cy="1767840"/>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0"/>
            <a:endCxn id="4" idx="2"/>
          </p:cNvCxnSpPr>
          <p:nvPr/>
        </p:nvCxnSpPr>
        <p:spPr>
          <a:xfrm rot="16200000" flipV="1">
            <a:off x="5783277" y="379779"/>
            <a:ext cx="503528" cy="2260397"/>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2"/>
          </p:cNvCxnSpPr>
          <p:nvPr/>
        </p:nvCxnSpPr>
        <p:spPr>
          <a:xfrm rot="5400000">
            <a:off x="2194865" y="1893721"/>
            <a:ext cx="445009" cy="1439266"/>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0"/>
            <a:endCxn id="6" idx="2"/>
          </p:cNvCxnSpPr>
          <p:nvPr/>
        </p:nvCxnSpPr>
        <p:spPr>
          <a:xfrm rot="16200000" flipV="1">
            <a:off x="4114800" y="1413052"/>
            <a:ext cx="445008" cy="2400604"/>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1697736" y="3464966"/>
            <a:ext cx="0" cy="4194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2"/>
            <a:endCxn id="11" idx="0"/>
          </p:cNvCxnSpPr>
          <p:nvPr/>
        </p:nvCxnSpPr>
        <p:spPr>
          <a:xfrm rot="5400000">
            <a:off x="4755490" y="3102253"/>
            <a:ext cx="419405" cy="1144829"/>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0"/>
            <a:endCxn id="9" idx="2"/>
          </p:cNvCxnSpPr>
          <p:nvPr/>
        </p:nvCxnSpPr>
        <p:spPr>
          <a:xfrm rot="16200000" flipV="1">
            <a:off x="5910682" y="3091890"/>
            <a:ext cx="419405" cy="1165556"/>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1" idx="2"/>
            <a:endCxn id="14" idx="0"/>
          </p:cNvCxnSpPr>
          <p:nvPr/>
        </p:nvCxnSpPr>
        <p:spPr>
          <a:xfrm rot="5400000">
            <a:off x="3357374" y="4115710"/>
            <a:ext cx="418180" cy="1652626"/>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5" name="Elbow Connector 1024"/>
          <p:cNvCxnSpPr>
            <a:stCxn id="16" idx="0"/>
            <a:endCxn id="11" idx="2"/>
          </p:cNvCxnSpPr>
          <p:nvPr/>
        </p:nvCxnSpPr>
        <p:spPr>
          <a:xfrm rot="16200000" flipV="1">
            <a:off x="5012134" y="4113576"/>
            <a:ext cx="418180" cy="1656894"/>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a:stCxn id="15" idx="0"/>
            <a:endCxn id="11" idx="2"/>
          </p:cNvCxnSpPr>
          <p:nvPr/>
        </p:nvCxnSpPr>
        <p:spPr>
          <a:xfrm flipH="1" flipV="1">
            <a:off x="4392777" y="4732933"/>
            <a:ext cx="2134" cy="4181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66826" y="2835859"/>
            <a:ext cx="1461820" cy="629107"/>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sz="1600" dirty="0">
                <a:solidFill>
                  <a:prstClr val="black"/>
                </a:solidFill>
              </a:rPr>
              <a:t>Known </a:t>
            </a:r>
            <a:r>
              <a:rPr lang="en-US" sz="1600" dirty="0" err="1">
                <a:solidFill>
                  <a:prstClr val="black"/>
                </a:solidFill>
              </a:rPr>
              <a:t>preop</a:t>
            </a:r>
            <a:r>
              <a:rPr lang="en-US" sz="1600" dirty="0">
                <a:solidFill>
                  <a:prstClr val="black"/>
                </a:solidFill>
              </a:rPr>
              <a:t> IMVD (n=99)</a:t>
            </a:r>
          </a:p>
        </p:txBody>
      </p:sp>
      <p:sp>
        <p:nvSpPr>
          <p:cNvPr id="28" name="Rectangle 27"/>
          <p:cNvSpPr/>
          <p:nvPr/>
        </p:nvSpPr>
        <p:spPr>
          <a:xfrm>
            <a:off x="5356367" y="3308462"/>
            <a:ext cx="2921441" cy="1670952"/>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2800" dirty="0">
                <a:solidFill>
                  <a:prstClr val="black"/>
                </a:solidFill>
              </a:rPr>
              <a:t>Myectomy only 96%</a:t>
            </a:r>
          </a:p>
          <a:p>
            <a:pPr algn="ctr" fontAlgn="auto">
              <a:spcBef>
                <a:spcPts val="0"/>
              </a:spcBef>
              <a:spcAft>
                <a:spcPts val="0"/>
              </a:spcAft>
            </a:pPr>
            <a:r>
              <a:rPr lang="en-US" sz="2800" dirty="0">
                <a:solidFill>
                  <a:prstClr val="black"/>
                </a:solidFill>
              </a:rPr>
              <a:t> (n=1,830)</a:t>
            </a:r>
          </a:p>
        </p:txBody>
      </p:sp>
      <p:sp>
        <p:nvSpPr>
          <p:cNvPr id="30" name="Rectangle 29"/>
          <p:cNvSpPr/>
          <p:nvPr/>
        </p:nvSpPr>
        <p:spPr>
          <a:xfrm>
            <a:off x="4615140" y="4856374"/>
            <a:ext cx="2921441" cy="1670952"/>
          </a:xfrm>
          <a:prstGeom prst="rect">
            <a:avLst/>
          </a:prstGeom>
          <a:ln w="19050"/>
        </p:spPr>
        <p:style>
          <a:lnRef idx="1">
            <a:schemeClr val="accent1"/>
          </a:lnRef>
          <a:fillRef idx="2">
            <a:schemeClr val="accent1"/>
          </a:fillRef>
          <a:effectRef idx="1">
            <a:schemeClr val="accent1"/>
          </a:effectRef>
          <a:fontRef idx="minor">
            <a:schemeClr val="dk1"/>
          </a:fontRef>
        </p:style>
        <p:txBody>
          <a:bodyPr lIns="0" rIns="0" rtlCol="0" anchor="ctr"/>
          <a:lstStyle/>
          <a:p>
            <a:pPr algn="ctr" fontAlgn="auto">
              <a:spcBef>
                <a:spcPts val="0"/>
              </a:spcBef>
              <a:spcAft>
                <a:spcPts val="0"/>
              </a:spcAft>
            </a:pPr>
            <a:r>
              <a:rPr lang="en-US" sz="2800" dirty="0">
                <a:solidFill>
                  <a:prstClr val="black"/>
                </a:solidFill>
              </a:rPr>
              <a:t>MV procedure 1.6%</a:t>
            </a:r>
          </a:p>
          <a:p>
            <a:pPr algn="ctr" fontAlgn="auto">
              <a:spcBef>
                <a:spcPts val="0"/>
              </a:spcBef>
              <a:spcAft>
                <a:spcPts val="0"/>
              </a:spcAft>
            </a:pPr>
            <a:r>
              <a:rPr lang="en-US" sz="2800" dirty="0">
                <a:solidFill>
                  <a:prstClr val="black"/>
                </a:solidFill>
              </a:rPr>
              <a:t>With no IMVD</a:t>
            </a:r>
          </a:p>
        </p:txBody>
      </p:sp>
      <p:sp>
        <p:nvSpPr>
          <p:cNvPr id="2" name="TextBox 1"/>
          <p:cNvSpPr txBox="1"/>
          <p:nvPr/>
        </p:nvSpPr>
        <p:spPr>
          <a:xfrm>
            <a:off x="987778" y="6406446"/>
            <a:ext cx="2715785" cy="369332"/>
          </a:xfrm>
          <a:prstGeom prst="rect">
            <a:avLst/>
          </a:prstGeom>
          <a:noFill/>
        </p:spPr>
        <p:txBody>
          <a:bodyPr wrap="none" rtlCol="0">
            <a:spAutoFit/>
          </a:bodyPr>
          <a:lstStyle/>
          <a:p>
            <a:r>
              <a:rPr lang="en-US" i="1" dirty="0">
                <a:solidFill>
                  <a:srgbClr val="000090"/>
                </a:solidFill>
              </a:rPr>
              <a:t>Hong, </a:t>
            </a:r>
            <a:r>
              <a:rPr lang="en-US" i="1" dirty="0" err="1">
                <a:solidFill>
                  <a:srgbClr val="000090"/>
                </a:solidFill>
              </a:rPr>
              <a:t>Schaff</a:t>
            </a:r>
            <a:r>
              <a:rPr lang="en-US" i="1" dirty="0">
                <a:solidFill>
                  <a:srgbClr val="000090"/>
                </a:solidFill>
              </a:rPr>
              <a:t> et al. 2015</a:t>
            </a:r>
          </a:p>
        </p:txBody>
      </p:sp>
    </p:spTree>
    <p:extLst>
      <p:ext uri="{BB962C8B-B14F-4D97-AF65-F5344CB8AC3E}">
        <p14:creationId xmlns:p14="http://schemas.microsoft.com/office/powerpoint/2010/main" val="129822606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strVal val="#ppt_w*0.70"/>
                                          </p:val>
                                        </p:tav>
                                        <p:tav tm="100000">
                                          <p:val>
                                            <p:strVal val="#ppt_w"/>
                                          </p:val>
                                        </p:tav>
                                      </p:tavLst>
                                    </p:anim>
                                    <p:anim calcmode="lin" valueType="num">
                                      <p:cBhvr>
                                        <p:cTn id="19" dur="1000" fill="hold"/>
                                        <p:tgtEl>
                                          <p:spTgt spid="30"/>
                                        </p:tgtEl>
                                        <p:attrNameLst>
                                          <p:attrName>ppt_h</p:attrName>
                                        </p:attrNameLst>
                                      </p:cBhvr>
                                      <p:tavLst>
                                        <p:tav tm="0">
                                          <p:val>
                                            <p:strVal val="#ppt_h"/>
                                          </p:val>
                                        </p:tav>
                                        <p:tav tm="100000">
                                          <p:val>
                                            <p:strVal val="#ppt_h"/>
                                          </p:val>
                                        </p:tav>
                                      </p:tavLst>
                                    </p:anim>
                                    <p:animEffect transition="in" filter="fade">
                                      <p:cBhvr>
                                        <p:cTn id="20" dur="1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0" grpId="0" animBg="1"/>
      <p:bldP spid="3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4"/>
          <p:cNvGraphicFramePr>
            <a:graphicFrameLocks/>
          </p:cNvGraphicFramePr>
          <p:nvPr>
            <p:extLst>
              <p:ext uri="{D42A27DB-BD31-4B8C-83A1-F6EECF244321}">
                <p14:modId xmlns:p14="http://schemas.microsoft.com/office/powerpoint/2010/main" val="2514282490"/>
              </p:ext>
            </p:extLst>
          </p:nvPr>
        </p:nvGraphicFramePr>
        <p:xfrm>
          <a:off x="1224598" y="987424"/>
          <a:ext cx="6529387" cy="4015326"/>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p:cNvSpPr txBox="1"/>
          <p:nvPr/>
        </p:nvSpPr>
        <p:spPr>
          <a:xfrm rot="16200000">
            <a:off x="447408" y="2667510"/>
            <a:ext cx="1098379" cy="400110"/>
          </a:xfrm>
          <a:prstGeom prst="rect">
            <a:avLst/>
          </a:prstGeom>
          <a:noFill/>
        </p:spPr>
        <p:txBody>
          <a:bodyPr wrap="none" rtlCol="0">
            <a:spAutoFit/>
          </a:bodyPr>
          <a:lstStyle/>
          <a:p>
            <a:pPr algn="ctr" fontAlgn="auto">
              <a:spcBef>
                <a:spcPts val="0"/>
              </a:spcBef>
              <a:spcAft>
                <a:spcPts val="0"/>
              </a:spcAft>
            </a:pPr>
            <a:r>
              <a:rPr lang="en-US" sz="2000" dirty="0">
                <a:solidFill>
                  <a:prstClr val="black"/>
                </a:solidFill>
                <a:latin typeface="Arial"/>
              </a:rPr>
              <a:t>Survival</a:t>
            </a:r>
          </a:p>
        </p:txBody>
      </p:sp>
      <p:sp>
        <p:nvSpPr>
          <p:cNvPr id="11" name="TextBox 10"/>
          <p:cNvSpPr txBox="1"/>
          <p:nvPr/>
        </p:nvSpPr>
        <p:spPr>
          <a:xfrm>
            <a:off x="3969341" y="4939994"/>
            <a:ext cx="1568057" cy="400110"/>
          </a:xfrm>
          <a:prstGeom prst="rect">
            <a:avLst/>
          </a:prstGeom>
          <a:noFill/>
        </p:spPr>
        <p:txBody>
          <a:bodyPr wrap="none" rtlCol="0">
            <a:spAutoFit/>
          </a:bodyPr>
          <a:lstStyle/>
          <a:p>
            <a:pPr algn="ctr" fontAlgn="auto">
              <a:spcBef>
                <a:spcPts val="0"/>
              </a:spcBef>
              <a:spcAft>
                <a:spcPts val="0"/>
              </a:spcAft>
            </a:pPr>
            <a:r>
              <a:rPr lang="en-US" sz="2000" dirty="0">
                <a:solidFill>
                  <a:prstClr val="black"/>
                </a:solidFill>
                <a:latin typeface="Arial"/>
              </a:rPr>
              <a:t>Follow-up, y</a:t>
            </a:r>
          </a:p>
        </p:txBody>
      </p:sp>
      <p:sp>
        <p:nvSpPr>
          <p:cNvPr id="7" name="TextBox 6"/>
          <p:cNvSpPr txBox="1"/>
          <p:nvPr/>
        </p:nvSpPr>
        <p:spPr>
          <a:xfrm>
            <a:off x="593970" y="5393928"/>
            <a:ext cx="7573106" cy="437556"/>
          </a:xfrm>
          <a:prstGeom prst="rect">
            <a:avLst/>
          </a:prstGeom>
          <a:noFill/>
        </p:spPr>
        <p:txBody>
          <a:bodyPr wrap="square" rtlCol="0">
            <a:spAutoFit/>
          </a:bodyPr>
          <a:lstStyle/>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No. at Risk</a:t>
            </a:r>
          </a:p>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	174	89	65	45	35	25</a:t>
            </a:r>
          </a:p>
        </p:txBody>
      </p:sp>
      <p:sp>
        <p:nvSpPr>
          <p:cNvPr id="51" name="TextBox 50"/>
          <p:cNvSpPr txBox="1"/>
          <p:nvPr/>
        </p:nvSpPr>
        <p:spPr>
          <a:xfrm>
            <a:off x="2633557" y="3725605"/>
            <a:ext cx="2133918" cy="646331"/>
          </a:xfrm>
          <a:prstGeom prst="rect">
            <a:avLst/>
          </a:prstGeom>
          <a:noFill/>
        </p:spPr>
        <p:txBody>
          <a:bodyPr wrap="none" rtlCol="0">
            <a:spAutoFit/>
          </a:bodyPr>
          <a:lstStyle/>
          <a:p>
            <a:pPr fontAlgn="auto">
              <a:spcBef>
                <a:spcPts val="0"/>
              </a:spcBef>
              <a:spcAft>
                <a:spcPts val="0"/>
              </a:spcAft>
            </a:pPr>
            <a:r>
              <a:rPr lang="en-US" dirty="0" err="1">
                <a:solidFill>
                  <a:prstClr val="black"/>
                </a:solidFill>
                <a:latin typeface="Arial"/>
              </a:rPr>
              <a:t>Myectomy</a:t>
            </a:r>
            <a:r>
              <a:rPr lang="en-US" dirty="0">
                <a:solidFill>
                  <a:prstClr val="black"/>
                </a:solidFill>
                <a:latin typeface="Arial"/>
              </a:rPr>
              <a:t> + MVS</a:t>
            </a:r>
          </a:p>
          <a:p>
            <a:pPr fontAlgn="auto">
              <a:spcBef>
                <a:spcPts val="0"/>
              </a:spcBef>
              <a:spcAft>
                <a:spcPts val="0"/>
              </a:spcAft>
            </a:pPr>
            <a:r>
              <a:rPr lang="en-US" dirty="0">
                <a:solidFill>
                  <a:prstClr val="black"/>
                </a:solidFill>
                <a:latin typeface="Arial"/>
              </a:rPr>
              <a:t>General population</a:t>
            </a:r>
          </a:p>
        </p:txBody>
      </p:sp>
      <p:cxnSp>
        <p:nvCxnSpPr>
          <p:cNvPr id="52" name="Straight Connector 51"/>
          <p:cNvCxnSpPr/>
          <p:nvPr/>
        </p:nvCxnSpPr>
        <p:spPr>
          <a:xfrm>
            <a:off x="2092706" y="3913716"/>
            <a:ext cx="5486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92706" y="4189715"/>
            <a:ext cx="5486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127996" y="3069820"/>
            <a:ext cx="793807" cy="369332"/>
          </a:xfrm>
          <a:prstGeom prst="rect">
            <a:avLst/>
          </a:prstGeom>
          <a:noFill/>
        </p:spPr>
        <p:txBody>
          <a:bodyPr wrap="none" rtlCol="0">
            <a:spAutoFit/>
          </a:bodyPr>
          <a:lstStyle/>
          <a:p>
            <a:pPr algn="ctr" fontAlgn="auto">
              <a:spcBef>
                <a:spcPts val="0"/>
              </a:spcBef>
              <a:spcAft>
                <a:spcPts val="0"/>
              </a:spcAft>
            </a:pPr>
            <a:r>
              <a:rPr lang="en-US" i="1" dirty="0">
                <a:solidFill>
                  <a:prstClr val="black"/>
                </a:solidFill>
                <a:latin typeface="Arial"/>
              </a:rPr>
              <a:t>P</a:t>
            </a:r>
            <a:r>
              <a:rPr lang="en-US" dirty="0">
                <a:solidFill>
                  <a:prstClr val="black"/>
                </a:solidFill>
                <a:latin typeface="Arial"/>
              </a:rPr>
              <a:t>=.08</a:t>
            </a:r>
          </a:p>
        </p:txBody>
      </p:sp>
      <p:sp>
        <p:nvSpPr>
          <p:cNvPr id="5" name="Freeform 8"/>
          <p:cNvSpPr>
            <a:spLocks/>
          </p:cNvSpPr>
          <p:nvPr/>
        </p:nvSpPr>
        <p:spPr bwMode="auto">
          <a:xfrm>
            <a:off x="1820863" y="1171575"/>
            <a:ext cx="5786438" cy="735013"/>
          </a:xfrm>
          <a:custGeom>
            <a:avLst/>
            <a:gdLst>
              <a:gd name="T0" fmla="*/ 0 w 3645"/>
              <a:gd name="T1" fmla="*/ 0 h 463"/>
              <a:gd name="T2" fmla="*/ 1406 w 3645"/>
              <a:gd name="T3" fmla="*/ 157 h 463"/>
              <a:gd name="T4" fmla="*/ 2657 w 3645"/>
              <a:gd name="T5" fmla="*/ 325 h 463"/>
              <a:gd name="T6" fmla="*/ 3645 w 3645"/>
              <a:gd name="T7" fmla="*/ 463 h 463"/>
            </a:gdLst>
            <a:ahLst/>
            <a:cxnLst>
              <a:cxn ang="0">
                <a:pos x="T0" y="T1"/>
              </a:cxn>
              <a:cxn ang="0">
                <a:pos x="T2" y="T3"/>
              </a:cxn>
              <a:cxn ang="0">
                <a:pos x="T4" y="T5"/>
              </a:cxn>
              <a:cxn ang="0">
                <a:pos x="T6" y="T7"/>
              </a:cxn>
            </a:cxnLst>
            <a:rect l="0" t="0" r="r" b="b"/>
            <a:pathLst>
              <a:path w="3645" h="463">
                <a:moveTo>
                  <a:pt x="0" y="0"/>
                </a:moveTo>
                <a:lnTo>
                  <a:pt x="1406" y="157"/>
                </a:lnTo>
                <a:lnTo>
                  <a:pt x="2657" y="325"/>
                </a:lnTo>
                <a:lnTo>
                  <a:pt x="3645" y="463"/>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4" name="Freeform 7"/>
          <p:cNvSpPr>
            <a:spLocks/>
          </p:cNvSpPr>
          <p:nvPr/>
        </p:nvSpPr>
        <p:spPr bwMode="auto">
          <a:xfrm>
            <a:off x="1820863" y="1171575"/>
            <a:ext cx="5786438" cy="863600"/>
          </a:xfrm>
          <a:custGeom>
            <a:avLst/>
            <a:gdLst>
              <a:gd name="T0" fmla="*/ 0 w 3645"/>
              <a:gd name="T1" fmla="*/ 0 h 544"/>
              <a:gd name="T2" fmla="*/ 0 w 3645"/>
              <a:gd name="T3" fmla="*/ 17 h 544"/>
              <a:gd name="T4" fmla="*/ 6 w 3645"/>
              <a:gd name="T5" fmla="*/ 17 h 544"/>
              <a:gd name="T6" fmla="*/ 6 w 3645"/>
              <a:gd name="T7" fmla="*/ 40 h 544"/>
              <a:gd name="T8" fmla="*/ 11 w 3645"/>
              <a:gd name="T9" fmla="*/ 40 h 544"/>
              <a:gd name="T10" fmla="*/ 11 w 3645"/>
              <a:gd name="T11" fmla="*/ 53 h 544"/>
              <a:gd name="T12" fmla="*/ 25 w 3645"/>
              <a:gd name="T13" fmla="*/ 53 h 544"/>
              <a:gd name="T14" fmla="*/ 25 w 3645"/>
              <a:gd name="T15" fmla="*/ 67 h 544"/>
              <a:gd name="T16" fmla="*/ 60 w 3645"/>
              <a:gd name="T17" fmla="*/ 67 h 544"/>
              <a:gd name="T18" fmla="*/ 60 w 3645"/>
              <a:gd name="T19" fmla="*/ 84 h 544"/>
              <a:gd name="T20" fmla="*/ 176 w 3645"/>
              <a:gd name="T21" fmla="*/ 84 h 544"/>
              <a:gd name="T22" fmla="*/ 176 w 3645"/>
              <a:gd name="T23" fmla="*/ 101 h 544"/>
              <a:gd name="T24" fmla="*/ 281 w 3645"/>
              <a:gd name="T25" fmla="*/ 101 h 544"/>
              <a:gd name="T26" fmla="*/ 281 w 3645"/>
              <a:gd name="T27" fmla="*/ 120 h 544"/>
              <a:gd name="T28" fmla="*/ 894 w 3645"/>
              <a:gd name="T29" fmla="*/ 120 h 544"/>
              <a:gd name="T30" fmla="*/ 894 w 3645"/>
              <a:gd name="T31" fmla="*/ 143 h 544"/>
              <a:gd name="T32" fmla="*/ 1371 w 3645"/>
              <a:gd name="T33" fmla="*/ 143 h 544"/>
              <a:gd name="T34" fmla="*/ 1371 w 3645"/>
              <a:gd name="T35" fmla="*/ 172 h 544"/>
              <a:gd name="T36" fmla="*/ 1835 w 3645"/>
              <a:gd name="T37" fmla="*/ 172 h 544"/>
              <a:gd name="T38" fmla="*/ 1835 w 3645"/>
              <a:gd name="T39" fmla="*/ 208 h 544"/>
              <a:gd name="T40" fmla="*/ 1886 w 3645"/>
              <a:gd name="T41" fmla="*/ 208 h 544"/>
              <a:gd name="T42" fmla="*/ 1886 w 3645"/>
              <a:gd name="T43" fmla="*/ 245 h 544"/>
              <a:gd name="T44" fmla="*/ 2387 w 3645"/>
              <a:gd name="T45" fmla="*/ 245 h 544"/>
              <a:gd name="T46" fmla="*/ 2387 w 3645"/>
              <a:gd name="T47" fmla="*/ 287 h 544"/>
              <a:gd name="T48" fmla="*/ 2614 w 3645"/>
              <a:gd name="T49" fmla="*/ 287 h 544"/>
              <a:gd name="T50" fmla="*/ 2614 w 3645"/>
              <a:gd name="T51" fmla="*/ 337 h 544"/>
              <a:gd name="T52" fmla="*/ 2633 w 3645"/>
              <a:gd name="T53" fmla="*/ 337 h 544"/>
              <a:gd name="T54" fmla="*/ 2633 w 3645"/>
              <a:gd name="T55" fmla="*/ 383 h 544"/>
              <a:gd name="T56" fmla="*/ 2754 w 3645"/>
              <a:gd name="T57" fmla="*/ 383 h 544"/>
              <a:gd name="T58" fmla="*/ 2754 w 3645"/>
              <a:gd name="T59" fmla="*/ 429 h 544"/>
              <a:gd name="T60" fmla="*/ 3195 w 3645"/>
              <a:gd name="T61" fmla="*/ 429 h 544"/>
              <a:gd name="T62" fmla="*/ 3195 w 3645"/>
              <a:gd name="T63" fmla="*/ 484 h 544"/>
              <a:gd name="T64" fmla="*/ 3289 w 3645"/>
              <a:gd name="T65" fmla="*/ 484 h 544"/>
              <a:gd name="T66" fmla="*/ 3289 w 3645"/>
              <a:gd name="T67" fmla="*/ 544 h 544"/>
              <a:gd name="T68" fmla="*/ 3645 w 3645"/>
              <a:gd name="T69"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5" h="544">
                <a:moveTo>
                  <a:pt x="0" y="0"/>
                </a:moveTo>
                <a:lnTo>
                  <a:pt x="0" y="17"/>
                </a:lnTo>
                <a:lnTo>
                  <a:pt x="6" y="17"/>
                </a:lnTo>
                <a:lnTo>
                  <a:pt x="6" y="40"/>
                </a:lnTo>
                <a:lnTo>
                  <a:pt x="11" y="40"/>
                </a:lnTo>
                <a:lnTo>
                  <a:pt x="11" y="53"/>
                </a:lnTo>
                <a:lnTo>
                  <a:pt x="25" y="53"/>
                </a:lnTo>
                <a:lnTo>
                  <a:pt x="25" y="67"/>
                </a:lnTo>
                <a:lnTo>
                  <a:pt x="60" y="67"/>
                </a:lnTo>
                <a:lnTo>
                  <a:pt x="60" y="84"/>
                </a:lnTo>
                <a:lnTo>
                  <a:pt x="176" y="84"/>
                </a:lnTo>
                <a:lnTo>
                  <a:pt x="176" y="101"/>
                </a:lnTo>
                <a:lnTo>
                  <a:pt x="281" y="101"/>
                </a:lnTo>
                <a:lnTo>
                  <a:pt x="281" y="120"/>
                </a:lnTo>
                <a:lnTo>
                  <a:pt x="894" y="120"/>
                </a:lnTo>
                <a:lnTo>
                  <a:pt x="894" y="143"/>
                </a:lnTo>
                <a:lnTo>
                  <a:pt x="1371" y="143"/>
                </a:lnTo>
                <a:lnTo>
                  <a:pt x="1371" y="172"/>
                </a:lnTo>
                <a:lnTo>
                  <a:pt x="1835" y="172"/>
                </a:lnTo>
                <a:lnTo>
                  <a:pt x="1835" y="208"/>
                </a:lnTo>
                <a:lnTo>
                  <a:pt x="1886" y="208"/>
                </a:lnTo>
                <a:lnTo>
                  <a:pt x="1886" y="245"/>
                </a:lnTo>
                <a:lnTo>
                  <a:pt x="2387" y="245"/>
                </a:lnTo>
                <a:lnTo>
                  <a:pt x="2387" y="287"/>
                </a:lnTo>
                <a:lnTo>
                  <a:pt x="2614" y="287"/>
                </a:lnTo>
                <a:lnTo>
                  <a:pt x="2614" y="337"/>
                </a:lnTo>
                <a:lnTo>
                  <a:pt x="2633" y="337"/>
                </a:lnTo>
                <a:lnTo>
                  <a:pt x="2633" y="383"/>
                </a:lnTo>
                <a:lnTo>
                  <a:pt x="2754" y="383"/>
                </a:lnTo>
                <a:lnTo>
                  <a:pt x="2754" y="429"/>
                </a:lnTo>
                <a:lnTo>
                  <a:pt x="3195" y="429"/>
                </a:lnTo>
                <a:lnTo>
                  <a:pt x="3195" y="484"/>
                </a:lnTo>
                <a:lnTo>
                  <a:pt x="3289" y="484"/>
                </a:lnTo>
                <a:lnTo>
                  <a:pt x="3289" y="544"/>
                </a:lnTo>
                <a:lnTo>
                  <a:pt x="3645" y="544"/>
                </a:lnTo>
              </a:path>
            </a:pathLst>
          </a:cu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Arial"/>
            </a:endParaRPr>
          </a:p>
        </p:txBody>
      </p:sp>
      <p:sp>
        <p:nvSpPr>
          <p:cNvPr id="12" name="Title 1"/>
          <p:cNvSpPr>
            <a:spLocks noGrp="1"/>
          </p:cNvSpPr>
          <p:nvPr>
            <p:ph type="title"/>
          </p:nvPr>
        </p:nvSpPr>
        <p:spPr>
          <a:xfrm>
            <a:off x="176212" y="0"/>
            <a:ext cx="8231187" cy="1371600"/>
          </a:xfrm>
        </p:spPr>
        <p:txBody>
          <a:bodyPr/>
          <a:lstStyle/>
          <a:p>
            <a:r>
              <a:rPr lang="en-US" sz="3600" dirty="0">
                <a:solidFill>
                  <a:srgbClr val="000090"/>
                </a:solidFill>
              </a:rPr>
              <a:t>Results of </a:t>
            </a:r>
            <a:r>
              <a:rPr lang="en-US" sz="3600" dirty="0" err="1">
                <a:solidFill>
                  <a:srgbClr val="000090"/>
                </a:solidFill>
              </a:rPr>
              <a:t>Myectomy</a:t>
            </a:r>
            <a:r>
              <a:rPr lang="en-US" sz="3600" dirty="0">
                <a:solidFill>
                  <a:srgbClr val="000090"/>
                </a:solidFill>
              </a:rPr>
              <a:t> &amp; MV Procedures </a:t>
            </a:r>
            <a:r>
              <a:rPr lang="en-US" dirty="0"/>
              <a:t/>
            </a:r>
            <a:br>
              <a:rPr lang="en-US" dirty="0"/>
            </a:br>
            <a:endParaRPr lang="en-US" dirty="0"/>
          </a:p>
        </p:txBody>
      </p:sp>
    </p:spTree>
    <p:extLst>
      <p:ext uri="{BB962C8B-B14F-4D97-AF65-F5344CB8AC3E}">
        <p14:creationId xmlns:p14="http://schemas.microsoft.com/office/powerpoint/2010/main" val="3404893806"/>
      </p:ext>
    </p:extLst>
  </p:cSld>
  <p:clrMapOvr>
    <a:masterClrMapping/>
  </p:clrMapOvr>
  <p:transition xmlns:p14="http://schemas.microsoft.com/office/powerpoint/2010/mai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4"/>
          <p:cNvGraphicFramePr>
            <a:graphicFrameLocks/>
          </p:cNvGraphicFramePr>
          <p:nvPr>
            <p:extLst>
              <p:ext uri="{D42A27DB-BD31-4B8C-83A1-F6EECF244321}">
                <p14:modId xmlns:p14="http://schemas.microsoft.com/office/powerpoint/2010/main" val="900607804"/>
              </p:ext>
            </p:extLst>
          </p:nvPr>
        </p:nvGraphicFramePr>
        <p:xfrm>
          <a:off x="1224598" y="987424"/>
          <a:ext cx="6529387" cy="4015326"/>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p:cNvSpPr txBox="1"/>
          <p:nvPr/>
        </p:nvSpPr>
        <p:spPr>
          <a:xfrm rot="16200000">
            <a:off x="-685897" y="2660188"/>
            <a:ext cx="3364991" cy="400110"/>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Arial"/>
              </a:rPr>
              <a:t>Survival, %</a:t>
            </a:r>
          </a:p>
        </p:txBody>
      </p:sp>
      <p:sp>
        <p:nvSpPr>
          <p:cNvPr id="11" name="TextBox 10"/>
          <p:cNvSpPr txBox="1"/>
          <p:nvPr/>
        </p:nvSpPr>
        <p:spPr>
          <a:xfrm>
            <a:off x="1821485" y="4939994"/>
            <a:ext cx="5727801" cy="400110"/>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Arial"/>
              </a:rPr>
              <a:t>Follow-up, y</a:t>
            </a:r>
          </a:p>
        </p:txBody>
      </p:sp>
      <p:sp>
        <p:nvSpPr>
          <p:cNvPr id="7" name="TextBox 6"/>
          <p:cNvSpPr txBox="1"/>
          <p:nvPr/>
        </p:nvSpPr>
        <p:spPr>
          <a:xfrm>
            <a:off x="593970" y="5393928"/>
            <a:ext cx="7573106" cy="616579"/>
          </a:xfrm>
          <a:prstGeom prst="rect">
            <a:avLst/>
          </a:prstGeom>
          <a:noFill/>
        </p:spPr>
        <p:txBody>
          <a:bodyPr wrap="square" rtlCol="0">
            <a:spAutoFit/>
          </a:bodyPr>
          <a:lstStyle/>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No. at Risk</a:t>
            </a:r>
          </a:p>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Repair	133	71	50	36	30	21</a:t>
            </a:r>
          </a:p>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Replacement	  41	18	15	  9	  5	  4</a:t>
            </a:r>
          </a:p>
        </p:txBody>
      </p:sp>
      <p:sp>
        <p:nvSpPr>
          <p:cNvPr id="51" name="TextBox 50"/>
          <p:cNvSpPr txBox="1"/>
          <p:nvPr/>
        </p:nvSpPr>
        <p:spPr>
          <a:xfrm>
            <a:off x="2633557" y="3725605"/>
            <a:ext cx="1864613" cy="646331"/>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a:rPr>
              <a:t>MV repair</a:t>
            </a:r>
          </a:p>
          <a:p>
            <a:pPr fontAlgn="auto">
              <a:spcBef>
                <a:spcPts val="0"/>
              </a:spcBef>
              <a:spcAft>
                <a:spcPts val="0"/>
              </a:spcAft>
            </a:pPr>
            <a:r>
              <a:rPr lang="en-US" dirty="0">
                <a:solidFill>
                  <a:prstClr val="black"/>
                </a:solidFill>
                <a:latin typeface="Arial"/>
              </a:rPr>
              <a:t>MV replacement</a:t>
            </a:r>
          </a:p>
        </p:txBody>
      </p:sp>
      <p:cxnSp>
        <p:nvCxnSpPr>
          <p:cNvPr id="52" name="Straight Connector 51"/>
          <p:cNvCxnSpPr/>
          <p:nvPr/>
        </p:nvCxnSpPr>
        <p:spPr>
          <a:xfrm>
            <a:off x="2092706" y="3913716"/>
            <a:ext cx="5486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92706" y="4189715"/>
            <a:ext cx="5486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63876" y="3069820"/>
            <a:ext cx="922047" cy="369332"/>
          </a:xfrm>
          <a:prstGeom prst="rect">
            <a:avLst/>
          </a:prstGeom>
          <a:noFill/>
        </p:spPr>
        <p:txBody>
          <a:bodyPr wrap="none" rtlCol="0">
            <a:spAutoFit/>
          </a:bodyPr>
          <a:lstStyle/>
          <a:p>
            <a:pPr algn="ctr" fontAlgn="auto">
              <a:spcBef>
                <a:spcPts val="0"/>
              </a:spcBef>
              <a:spcAft>
                <a:spcPts val="0"/>
              </a:spcAft>
            </a:pPr>
            <a:r>
              <a:rPr lang="en-US" i="1" dirty="0">
                <a:solidFill>
                  <a:prstClr val="black"/>
                </a:solidFill>
                <a:latin typeface="Arial"/>
              </a:rPr>
              <a:t>P</a:t>
            </a:r>
            <a:r>
              <a:rPr lang="en-US" dirty="0">
                <a:solidFill>
                  <a:prstClr val="black"/>
                </a:solidFill>
                <a:latin typeface="Arial"/>
              </a:rPr>
              <a:t>=.002</a:t>
            </a:r>
          </a:p>
        </p:txBody>
      </p:sp>
      <p:sp>
        <p:nvSpPr>
          <p:cNvPr id="6" name="Freeform 6"/>
          <p:cNvSpPr>
            <a:spLocks/>
          </p:cNvSpPr>
          <p:nvPr/>
        </p:nvSpPr>
        <p:spPr bwMode="auto">
          <a:xfrm>
            <a:off x="1825625" y="1176338"/>
            <a:ext cx="5794375" cy="679450"/>
          </a:xfrm>
          <a:custGeom>
            <a:avLst/>
            <a:gdLst>
              <a:gd name="T0" fmla="*/ 3650 w 3650"/>
              <a:gd name="T1" fmla="*/ 428 h 428"/>
              <a:gd name="T2" fmla="*/ 3309 w 3650"/>
              <a:gd name="T3" fmla="*/ 428 h 428"/>
              <a:gd name="T4" fmla="*/ 3309 w 3650"/>
              <a:gd name="T5" fmla="*/ 360 h 428"/>
              <a:gd name="T6" fmla="*/ 3206 w 3650"/>
              <a:gd name="T7" fmla="*/ 360 h 428"/>
              <a:gd name="T8" fmla="*/ 3206 w 3650"/>
              <a:gd name="T9" fmla="*/ 291 h 428"/>
              <a:gd name="T10" fmla="*/ 2625 w 3650"/>
              <a:gd name="T11" fmla="*/ 291 h 428"/>
              <a:gd name="T12" fmla="*/ 2625 w 3650"/>
              <a:gd name="T13" fmla="*/ 228 h 428"/>
              <a:gd name="T14" fmla="*/ 2401 w 3650"/>
              <a:gd name="T15" fmla="*/ 228 h 428"/>
              <a:gd name="T16" fmla="*/ 2401 w 3650"/>
              <a:gd name="T17" fmla="*/ 177 h 428"/>
              <a:gd name="T18" fmla="*/ 1841 w 3650"/>
              <a:gd name="T19" fmla="*/ 177 h 428"/>
              <a:gd name="T20" fmla="*/ 1841 w 3650"/>
              <a:gd name="T21" fmla="*/ 136 h 428"/>
              <a:gd name="T22" fmla="*/ 1381 w 3650"/>
              <a:gd name="T23" fmla="*/ 136 h 428"/>
              <a:gd name="T24" fmla="*/ 1381 w 3650"/>
              <a:gd name="T25" fmla="*/ 91 h 428"/>
              <a:gd name="T26" fmla="*/ 900 w 3650"/>
              <a:gd name="T27" fmla="*/ 91 h 428"/>
              <a:gd name="T28" fmla="*/ 900 w 3650"/>
              <a:gd name="T29" fmla="*/ 57 h 428"/>
              <a:gd name="T30" fmla="*/ 280 w 3650"/>
              <a:gd name="T31" fmla="*/ 57 h 428"/>
              <a:gd name="T32" fmla="*/ 280 w 3650"/>
              <a:gd name="T33" fmla="*/ 32 h 428"/>
              <a:gd name="T34" fmla="*/ 0 w 3650"/>
              <a:gd name="T35" fmla="*/ 32 h 428"/>
              <a:gd name="T36" fmla="*/ 0 w 3650"/>
              <a:gd name="T3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0" h="428">
                <a:moveTo>
                  <a:pt x="3650" y="428"/>
                </a:moveTo>
                <a:lnTo>
                  <a:pt x="3309" y="428"/>
                </a:lnTo>
                <a:lnTo>
                  <a:pt x="3309" y="360"/>
                </a:lnTo>
                <a:lnTo>
                  <a:pt x="3206" y="360"/>
                </a:lnTo>
                <a:lnTo>
                  <a:pt x="3206" y="291"/>
                </a:lnTo>
                <a:lnTo>
                  <a:pt x="2625" y="291"/>
                </a:lnTo>
                <a:lnTo>
                  <a:pt x="2625" y="228"/>
                </a:lnTo>
                <a:lnTo>
                  <a:pt x="2401" y="228"/>
                </a:lnTo>
                <a:lnTo>
                  <a:pt x="2401" y="177"/>
                </a:lnTo>
                <a:lnTo>
                  <a:pt x="1841" y="177"/>
                </a:lnTo>
                <a:lnTo>
                  <a:pt x="1841" y="136"/>
                </a:lnTo>
                <a:lnTo>
                  <a:pt x="1381" y="136"/>
                </a:lnTo>
                <a:lnTo>
                  <a:pt x="1381" y="91"/>
                </a:lnTo>
                <a:lnTo>
                  <a:pt x="900" y="91"/>
                </a:lnTo>
                <a:lnTo>
                  <a:pt x="900" y="57"/>
                </a:lnTo>
                <a:lnTo>
                  <a:pt x="280" y="57"/>
                </a:lnTo>
                <a:lnTo>
                  <a:pt x="280" y="32"/>
                </a:lnTo>
                <a:lnTo>
                  <a:pt x="0" y="32"/>
                </a:lnTo>
                <a:lnTo>
                  <a:pt x="0"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endParaRPr>
          </a:p>
        </p:txBody>
      </p:sp>
      <p:sp>
        <p:nvSpPr>
          <p:cNvPr id="8" name="Freeform 7"/>
          <p:cNvSpPr>
            <a:spLocks/>
          </p:cNvSpPr>
          <p:nvPr/>
        </p:nvSpPr>
        <p:spPr bwMode="auto">
          <a:xfrm>
            <a:off x="1825625" y="1176338"/>
            <a:ext cx="5794375" cy="1536700"/>
          </a:xfrm>
          <a:custGeom>
            <a:avLst/>
            <a:gdLst>
              <a:gd name="T0" fmla="*/ 3650 w 3650"/>
              <a:gd name="T1" fmla="*/ 968 h 968"/>
              <a:gd name="T2" fmla="*/ 2771 w 3650"/>
              <a:gd name="T3" fmla="*/ 968 h 968"/>
              <a:gd name="T4" fmla="*/ 2771 w 3650"/>
              <a:gd name="T5" fmla="*/ 731 h 968"/>
              <a:gd name="T6" fmla="*/ 2650 w 3650"/>
              <a:gd name="T7" fmla="*/ 731 h 968"/>
              <a:gd name="T8" fmla="*/ 2650 w 3650"/>
              <a:gd name="T9" fmla="*/ 489 h 968"/>
              <a:gd name="T10" fmla="*/ 1895 w 3650"/>
              <a:gd name="T11" fmla="*/ 489 h 968"/>
              <a:gd name="T12" fmla="*/ 1895 w 3650"/>
              <a:gd name="T13" fmla="*/ 319 h 968"/>
              <a:gd name="T14" fmla="*/ 179 w 3650"/>
              <a:gd name="T15" fmla="*/ 319 h 968"/>
              <a:gd name="T16" fmla="*/ 179 w 3650"/>
              <a:gd name="T17" fmla="*/ 235 h 968"/>
              <a:gd name="T18" fmla="*/ 59 w 3650"/>
              <a:gd name="T19" fmla="*/ 235 h 968"/>
              <a:gd name="T20" fmla="*/ 59 w 3650"/>
              <a:gd name="T21" fmla="*/ 168 h 968"/>
              <a:gd name="T22" fmla="*/ 29 w 3650"/>
              <a:gd name="T23" fmla="*/ 168 h 968"/>
              <a:gd name="T24" fmla="*/ 29 w 3650"/>
              <a:gd name="T25" fmla="*/ 100 h 968"/>
              <a:gd name="T26" fmla="*/ 0 w 3650"/>
              <a:gd name="T27" fmla="*/ 100 h 968"/>
              <a:gd name="T28" fmla="*/ 0 w 3650"/>
              <a:gd name="T29"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0" h="968">
                <a:moveTo>
                  <a:pt x="3650" y="968"/>
                </a:moveTo>
                <a:lnTo>
                  <a:pt x="2771" y="968"/>
                </a:lnTo>
                <a:lnTo>
                  <a:pt x="2771" y="731"/>
                </a:lnTo>
                <a:lnTo>
                  <a:pt x="2650" y="731"/>
                </a:lnTo>
                <a:lnTo>
                  <a:pt x="2650" y="489"/>
                </a:lnTo>
                <a:lnTo>
                  <a:pt x="1895" y="489"/>
                </a:lnTo>
                <a:lnTo>
                  <a:pt x="1895" y="319"/>
                </a:lnTo>
                <a:lnTo>
                  <a:pt x="179" y="319"/>
                </a:lnTo>
                <a:lnTo>
                  <a:pt x="179" y="235"/>
                </a:lnTo>
                <a:lnTo>
                  <a:pt x="59" y="235"/>
                </a:lnTo>
                <a:lnTo>
                  <a:pt x="59" y="168"/>
                </a:lnTo>
                <a:lnTo>
                  <a:pt x="29" y="168"/>
                </a:lnTo>
                <a:lnTo>
                  <a:pt x="29" y="100"/>
                </a:lnTo>
                <a:lnTo>
                  <a:pt x="0" y="10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endParaRPr>
          </a:p>
        </p:txBody>
      </p:sp>
      <p:sp>
        <p:nvSpPr>
          <p:cNvPr id="12" name="Title 1"/>
          <p:cNvSpPr>
            <a:spLocks noGrp="1"/>
          </p:cNvSpPr>
          <p:nvPr>
            <p:ph type="title"/>
          </p:nvPr>
        </p:nvSpPr>
        <p:spPr>
          <a:xfrm>
            <a:off x="277812" y="0"/>
            <a:ext cx="8129587" cy="1371600"/>
          </a:xfrm>
        </p:spPr>
        <p:txBody>
          <a:bodyPr/>
          <a:lstStyle/>
          <a:p>
            <a:r>
              <a:rPr lang="en-US" sz="3600" dirty="0">
                <a:solidFill>
                  <a:srgbClr val="000090"/>
                </a:solidFill>
              </a:rPr>
              <a:t>Results of </a:t>
            </a:r>
            <a:r>
              <a:rPr lang="en-US" sz="3600" dirty="0" err="1">
                <a:solidFill>
                  <a:srgbClr val="000090"/>
                </a:solidFill>
              </a:rPr>
              <a:t>Myectomy</a:t>
            </a:r>
            <a:r>
              <a:rPr lang="en-US" sz="3600" dirty="0">
                <a:solidFill>
                  <a:srgbClr val="000090"/>
                </a:solidFill>
              </a:rPr>
              <a:t> &amp; MV Procedures </a:t>
            </a:r>
            <a:br>
              <a:rPr lang="en-US" sz="3600" dirty="0">
                <a:solidFill>
                  <a:srgbClr val="000090"/>
                </a:solidFill>
              </a:rPr>
            </a:br>
            <a:endParaRPr lang="en-US" sz="3600" dirty="0">
              <a:solidFill>
                <a:srgbClr val="000090"/>
              </a:solidFill>
            </a:endParaRPr>
          </a:p>
        </p:txBody>
      </p:sp>
    </p:spTree>
    <p:extLst>
      <p:ext uri="{BB962C8B-B14F-4D97-AF65-F5344CB8AC3E}">
        <p14:creationId xmlns:p14="http://schemas.microsoft.com/office/powerpoint/2010/main" val="22423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4"/>
          <p:cNvGraphicFramePr>
            <a:graphicFrameLocks/>
          </p:cNvGraphicFramePr>
          <p:nvPr>
            <p:extLst>
              <p:ext uri="{D42A27DB-BD31-4B8C-83A1-F6EECF244321}">
                <p14:modId xmlns:p14="http://schemas.microsoft.com/office/powerpoint/2010/main" val="972341845"/>
              </p:ext>
            </p:extLst>
          </p:nvPr>
        </p:nvGraphicFramePr>
        <p:xfrm>
          <a:off x="1224598" y="987424"/>
          <a:ext cx="6529387" cy="4015326"/>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p:cNvSpPr txBox="1"/>
          <p:nvPr/>
        </p:nvSpPr>
        <p:spPr>
          <a:xfrm rot="16200000">
            <a:off x="-685897" y="2660188"/>
            <a:ext cx="3364991" cy="400110"/>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Arial"/>
              </a:rPr>
              <a:t>Survival, %</a:t>
            </a:r>
          </a:p>
        </p:txBody>
      </p:sp>
      <p:sp>
        <p:nvSpPr>
          <p:cNvPr id="11" name="TextBox 10"/>
          <p:cNvSpPr txBox="1"/>
          <p:nvPr/>
        </p:nvSpPr>
        <p:spPr>
          <a:xfrm>
            <a:off x="1821485" y="4939994"/>
            <a:ext cx="5727801" cy="400110"/>
          </a:xfrm>
          <a:prstGeom prst="rect">
            <a:avLst/>
          </a:prstGeom>
          <a:noFill/>
        </p:spPr>
        <p:txBody>
          <a:bodyPr wrap="square" rtlCol="0">
            <a:spAutoFit/>
          </a:bodyPr>
          <a:lstStyle/>
          <a:p>
            <a:pPr algn="ctr" fontAlgn="auto">
              <a:spcBef>
                <a:spcPts val="0"/>
              </a:spcBef>
              <a:spcAft>
                <a:spcPts val="0"/>
              </a:spcAft>
            </a:pPr>
            <a:r>
              <a:rPr lang="en-US" sz="2000" dirty="0">
                <a:solidFill>
                  <a:prstClr val="black"/>
                </a:solidFill>
                <a:latin typeface="Arial"/>
              </a:rPr>
              <a:t>Follow-up, y</a:t>
            </a:r>
          </a:p>
        </p:txBody>
      </p:sp>
      <p:sp>
        <p:nvSpPr>
          <p:cNvPr id="7" name="TextBox 6"/>
          <p:cNvSpPr txBox="1"/>
          <p:nvPr/>
        </p:nvSpPr>
        <p:spPr>
          <a:xfrm>
            <a:off x="593970" y="5393928"/>
            <a:ext cx="7573106" cy="616579"/>
          </a:xfrm>
          <a:prstGeom prst="rect">
            <a:avLst/>
          </a:prstGeom>
          <a:noFill/>
        </p:spPr>
        <p:txBody>
          <a:bodyPr wrap="square" rtlCol="0">
            <a:spAutoFit/>
          </a:bodyPr>
          <a:lstStyle/>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No. at Risk</a:t>
            </a:r>
          </a:p>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Single CPB	116	66	49	35	28	22</a:t>
            </a:r>
          </a:p>
          <a:p>
            <a:pPr fontAlgn="auto">
              <a:lnSpc>
                <a:spcPct val="90000"/>
              </a:lnSpc>
              <a:spcBef>
                <a:spcPts val="100"/>
              </a:spcBef>
              <a:spcAft>
                <a:spcPts val="0"/>
              </a:spcAft>
              <a:tabLst>
                <a:tab pos="1141413" algn="ctr"/>
                <a:tab pos="2289175" algn="ctr"/>
                <a:tab pos="3430588" algn="ctr"/>
                <a:tab pos="4572000" algn="ctr"/>
                <a:tab pos="5713413" algn="ctr"/>
                <a:tab pos="6861175" algn="ctr"/>
              </a:tabLst>
            </a:pPr>
            <a:r>
              <a:rPr lang="en-US" sz="1200" dirty="0">
                <a:solidFill>
                  <a:prstClr val="black"/>
                </a:solidFill>
                <a:latin typeface="Arial"/>
              </a:rPr>
              <a:t>Multiple CPB	  58	23	16	10	  7	  3</a:t>
            </a:r>
          </a:p>
        </p:txBody>
      </p:sp>
      <p:sp>
        <p:nvSpPr>
          <p:cNvPr id="51" name="TextBox 50"/>
          <p:cNvSpPr txBox="1"/>
          <p:nvPr/>
        </p:nvSpPr>
        <p:spPr>
          <a:xfrm>
            <a:off x="2633557" y="3725605"/>
            <a:ext cx="1518364" cy="646331"/>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Arial"/>
              </a:rPr>
              <a:t>Single CPB</a:t>
            </a:r>
          </a:p>
          <a:p>
            <a:pPr fontAlgn="auto">
              <a:spcBef>
                <a:spcPts val="0"/>
              </a:spcBef>
              <a:spcAft>
                <a:spcPts val="0"/>
              </a:spcAft>
            </a:pPr>
            <a:r>
              <a:rPr lang="en-US" dirty="0">
                <a:solidFill>
                  <a:prstClr val="black"/>
                </a:solidFill>
                <a:latin typeface="Arial"/>
              </a:rPr>
              <a:t>Multiple CPB</a:t>
            </a:r>
          </a:p>
        </p:txBody>
      </p:sp>
      <p:cxnSp>
        <p:nvCxnSpPr>
          <p:cNvPr id="52" name="Straight Connector 51"/>
          <p:cNvCxnSpPr/>
          <p:nvPr/>
        </p:nvCxnSpPr>
        <p:spPr>
          <a:xfrm>
            <a:off x="2092706" y="3913716"/>
            <a:ext cx="5486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92706" y="4189715"/>
            <a:ext cx="5486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127996" y="3069820"/>
            <a:ext cx="793807" cy="369332"/>
          </a:xfrm>
          <a:prstGeom prst="rect">
            <a:avLst/>
          </a:prstGeom>
          <a:noFill/>
        </p:spPr>
        <p:txBody>
          <a:bodyPr wrap="none" rtlCol="0">
            <a:spAutoFit/>
          </a:bodyPr>
          <a:lstStyle/>
          <a:p>
            <a:pPr algn="ctr" fontAlgn="auto">
              <a:spcBef>
                <a:spcPts val="0"/>
              </a:spcBef>
              <a:spcAft>
                <a:spcPts val="0"/>
              </a:spcAft>
            </a:pPr>
            <a:r>
              <a:rPr lang="en-US" i="1" dirty="0">
                <a:solidFill>
                  <a:prstClr val="black"/>
                </a:solidFill>
                <a:latin typeface="Arial"/>
              </a:rPr>
              <a:t>P</a:t>
            </a:r>
            <a:r>
              <a:rPr lang="en-US" dirty="0">
                <a:solidFill>
                  <a:prstClr val="black"/>
                </a:solidFill>
                <a:latin typeface="Arial"/>
              </a:rPr>
              <a:t>=.63</a:t>
            </a:r>
          </a:p>
        </p:txBody>
      </p:sp>
      <p:sp>
        <p:nvSpPr>
          <p:cNvPr id="4" name="Freeform 6"/>
          <p:cNvSpPr>
            <a:spLocks/>
          </p:cNvSpPr>
          <p:nvPr/>
        </p:nvSpPr>
        <p:spPr bwMode="auto">
          <a:xfrm>
            <a:off x="1824038" y="1174750"/>
            <a:ext cx="5722937" cy="877888"/>
          </a:xfrm>
          <a:custGeom>
            <a:avLst/>
            <a:gdLst>
              <a:gd name="T0" fmla="*/ 3605 w 3605"/>
              <a:gd name="T1" fmla="*/ 553 h 553"/>
              <a:gd name="T2" fmla="*/ 3272 w 3605"/>
              <a:gd name="T3" fmla="*/ 553 h 553"/>
              <a:gd name="T4" fmla="*/ 3272 w 3605"/>
              <a:gd name="T5" fmla="*/ 474 h 553"/>
              <a:gd name="T6" fmla="*/ 3177 w 3605"/>
              <a:gd name="T7" fmla="*/ 474 h 553"/>
              <a:gd name="T8" fmla="*/ 3177 w 3605"/>
              <a:gd name="T9" fmla="*/ 405 h 553"/>
              <a:gd name="T10" fmla="*/ 2742 w 3605"/>
              <a:gd name="T11" fmla="*/ 405 h 553"/>
              <a:gd name="T12" fmla="*/ 2742 w 3605"/>
              <a:gd name="T13" fmla="*/ 352 h 553"/>
              <a:gd name="T14" fmla="*/ 2619 w 3605"/>
              <a:gd name="T15" fmla="*/ 352 h 553"/>
              <a:gd name="T16" fmla="*/ 2619 w 3605"/>
              <a:gd name="T17" fmla="*/ 292 h 553"/>
              <a:gd name="T18" fmla="*/ 2596 w 3605"/>
              <a:gd name="T19" fmla="*/ 292 h 553"/>
              <a:gd name="T20" fmla="*/ 2596 w 3605"/>
              <a:gd name="T21" fmla="*/ 230 h 553"/>
              <a:gd name="T22" fmla="*/ 1873 w 3605"/>
              <a:gd name="T23" fmla="*/ 230 h 553"/>
              <a:gd name="T24" fmla="*/ 1873 w 3605"/>
              <a:gd name="T25" fmla="*/ 183 h 553"/>
              <a:gd name="T26" fmla="*/ 1820 w 3605"/>
              <a:gd name="T27" fmla="*/ 183 h 553"/>
              <a:gd name="T28" fmla="*/ 1820 w 3605"/>
              <a:gd name="T29" fmla="*/ 133 h 553"/>
              <a:gd name="T30" fmla="*/ 1366 w 3605"/>
              <a:gd name="T31" fmla="*/ 133 h 553"/>
              <a:gd name="T32" fmla="*/ 1366 w 3605"/>
              <a:gd name="T33" fmla="*/ 96 h 553"/>
              <a:gd name="T34" fmla="*/ 888 w 3605"/>
              <a:gd name="T35" fmla="*/ 96 h 553"/>
              <a:gd name="T36" fmla="*/ 888 w 3605"/>
              <a:gd name="T37" fmla="*/ 63 h 553"/>
              <a:gd name="T38" fmla="*/ 278 w 3605"/>
              <a:gd name="T39" fmla="*/ 63 h 553"/>
              <a:gd name="T40" fmla="*/ 278 w 3605"/>
              <a:gd name="T41" fmla="*/ 37 h 553"/>
              <a:gd name="T42" fmla="*/ 9 w 3605"/>
              <a:gd name="T43" fmla="*/ 37 h 553"/>
              <a:gd name="T44" fmla="*/ 9 w 3605"/>
              <a:gd name="T45" fmla="*/ 17 h 553"/>
              <a:gd name="T46" fmla="*/ 0 w 3605"/>
              <a:gd name="T47" fmla="*/ 17 h 553"/>
              <a:gd name="T48" fmla="*/ 0 w 3605"/>
              <a:gd name="T49"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5" h="553">
                <a:moveTo>
                  <a:pt x="3605" y="553"/>
                </a:moveTo>
                <a:lnTo>
                  <a:pt x="3272" y="553"/>
                </a:lnTo>
                <a:lnTo>
                  <a:pt x="3272" y="474"/>
                </a:lnTo>
                <a:lnTo>
                  <a:pt x="3177" y="474"/>
                </a:lnTo>
                <a:lnTo>
                  <a:pt x="3177" y="405"/>
                </a:lnTo>
                <a:lnTo>
                  <a:pt x="2742" y="405"/>
                </a:lnTo>
                <a:lnTo>
                  <a:pt x="2742" y="352"/>
                </a:lnTo>
                <a:lnTo>
                  <a:pt x="2619" y="352"/>
                </a:lnTo>
                <a:lnTo>
                  <a:pt x="2619" y="292"/>
                </a:lnTo>
                <a:lnTo>
                  <a:pt x="2596" y="292"/>
                </a:lnTo>
                <a:lnTo>
                  <a:pt x="2596" y="230"/>
                </a:lnTo>
                <a:lnTo>
                  <a:pt x="1873" y="230"/>
                </a:lnTo>
                <a:lnTo>
                  <a:pt x="1873" y="183"/>
                </a:lnTo>
                <a:lnTo>
                  <a:pt x="1820" y="183"/>
                </a:lnTo>
                <a:lnTo>
                  <a:pt x="1820" y="133"/>
                </a:lnTo>
                <a:lnTo>
                  <a:pt x="1366" y="133"/>
                </a:lnTo>
                <a:lnTo>
                  <a:pt x="1366" y="96"/>
                </a:lnTo>
                <a:lnTo>
                  <a:pt x="888" y="96"/>
                </a:lnTo>
                <a:lnTo>
                  <a:pt x="888" y="63"/>
                </a:lnTo>
                <a:lnTo>
                  <a:pt x="278" y="63"/>
                </a:lnTo>
                <a:lnTo>
                  <a:pt x="278" y="37"/>
                </a:lnTo>
                <a:lnTo>
                  <a:pt x="9" y="37"/>
                </a:lnTo>
                <a:lnTo>
                  <a:pt x="9" y="17"/>
                </a:lnTo>
                <a:lnTo>
                  <a:pt x="0" y="17"/>
                </a:lnTo>
                <a:lnTo>
                  <a:pt x="0"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endParaRPr>
          </a:p>
        </p:txBody>
      </p:sp>
      <p:sp>
        <p:nvSpPr>
          <p:cNvPr id="5" name="Freeform 7"/>
          <p:cNvSpPr>
            <a:spLocks/>
          </p:cNvSpPr>
          <p:nvPr/>
        </p:nvSpPr>
        <p:spPr bwMode="auto">
          <a:xfrm>
            <a:off x="1824038" y="1174750"/>
            <a:ext cx="5722937" cy="706438"/>
          </a:xfrm>
          <a:custGeom>
            <a:avLst/>
            <a:gdLst>
              <a:gd name="T0" fmla="*/ 3605 w 3605"/>
              <a:gd name="T1" fmla="*/ 445 h 445"/>
              <a:gd name="T2" fmla="*/ 2374 w 3605"/>
              <a:gd name="T3" fmla="*/ 445 h 445"/>
              <a:gd name="T4" fmla="*/ 2374 w 3605"/>
              <a:gd name="T5" fmla="*/ 230 h 445"/>
              <a:gd name="T6" fmla="*/ 958 w 3605"/>
              <a:gd name="T7" fmla="*/ 230 h 445"/>
              <a:gd name="T8" fmla="*/ 178 w 3605"/>
              <a:gd name="T9" fmla="*/ 230 h 445"/>
              <a:gd name="T10" fmla="*/ 178 w 3605"/>
              <a:gd name="T11" fmla="*/ 176 h 445"/>
              <a:gd name="T12" fmla="*/ 63 w 3605"/>
              <a:gd name="T13" fmla="*/ 176 h 445"/>
              <a:gd name="T14" fmla="*/ 63 w 3605"/>
              <a:gd name="T15" fmla="*/ 128 h 445"/>
              <a:gd name="T16" fmla="*/ 32 w 3605"/>
              <a:gd name="T17" fmla="*/ 128 h 445"/>
              <a:gd name="T18" fmla="*/ 32 w 3605"/>
              <a:gd name="T19" fmla="*/ 74 h 445"/>
              <a:gd name="T20" fmla="*/ 0 w 3605"/>
              <a:gd name="T21" fmla="*/ 74 h 445"/>
              <a:gd name="T22" fmla="*/ 0 w 3605"/>
              <a:gd name="T2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5" h="445">
                <a:moveTo>
                  <a:pt x="3605" y="445"/>
                </a:moveTo>
                <a:lnTo>
                  <a:pt x="2374" y="445"/>
                </a:lnTo>
                <a:lnTo>
                  <a:pt x="2374" y="230"/>
                </a:lnTo>
                <a:lnTo>
                  <a:pt x="958" y="230"/>
                </a:lnTo>
                <a:lnTo>
                  <a:pt x="178" y="230"/>
                </a:lnTo>
                <a:lnTo>
                  <a:pt x="178" y="176"/>
                </a:lnTo>
                <a:lnTo>
                  <a:pt x="63" y="176"/>
                </a:lnTo>
                <a:lnTo>
                  <a:pt x="63" y="128"/>
                </a:lnTo>
                <a:lnTo>
                  <a:pt x="32" y="128"/>
                </a:lnTo>
                <a:lnTo>
                  <a:pt x="32" y="74"/>
                </a:lnTo>
                <a:lnTo>
                  <a:pt x="0" y="74"/>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41808632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4" name="TextBox 3"/>
          <p:cNvSpPr txBox="1"/>
          <p:nvPr/>
        </p:nvSpPr>
        <p:spPr>
          <a:xfrm>
            <a:off x="3621541" y="3480940"/>
            <a:ext cx="915798" cy="369332"/>
          </a:xfrm>
          <a:prstGeom prst="rect">
            <a:avLst/>
          </a:prstGeom>
          <a:noFill/>
        </p:spPr>
        <p:txBody>
          <a:bodyPr wrap="none" rtlCol="0">
            <a:spAutoFit/>
          </a:bodyPr>
          <a:lstStyle/>
          <a:p>
            <a:r>
              <a:rPr lang="en-US" dirty="0" smtClean="0">
                <a:solidFill>
                  <a:srgbClr val="FFFFFF"/>
                </a:solidFill>
              </a:rPr>
              <a:t>VIDEO</a:t>
            </a:r>
            <a:endParaRPr lang="en-US" dirty="0">
              <a:solidFill>
                <a:srgbClr val="FFFFFF"/>
              </a:solidFill>
            </a:endParaRPr>
          </a:p>
        </p:txBody>
      </p:sp>
    </p:spTree>
    <p:extLst>
      <p:ext uri="{BB962C8B-B14F-4D97-AF65-F5344CB8AC3E}">
        <p14:creationId xmlns:p14="http://schemas.microsoft.com/office/powerpoint/2010/main" val="395602805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pic>
        <p:nvPicPr>
          <p:cNvPr id="3" name="Picture 2" descr="intraop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8300"/>
            <a:ext cx="9144000" cy="6099048"/>
          </a:xfrm>
          <a:prstGeom prst="rect">
            <a:avLst/>
          </a:prstGeom>
        </p:spPr>
      </p:pic>
    </p:spTree>
    <p:extLst>
      <p:ext uri="{BB962C8B-B14F-4D97-AF65-F5344CB8AC3E}">
        <p14:creationId xmlns:p14="http://schemas.microsoft.com/office/powerpoint/2010/main" val="2290212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pic>
        <p:nvPicPr>
          <p:cNvPr id="3" name="Picture 2" descr="intraop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55374404"/>
      </p:ext>
    </p:extLst>
  </p:cSld>
  <p:clrMapOvr>
    <a:masterClrMapping/>
  </p:clrMapOvr>
  <p:transition xmlns:p14="http://schemas.microsoft.com/office/powerpoint/2010/mai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pic>
        <p:nvPicPr>
          <p:cNvPr id="3" name="Picture 2" descr="intraop 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0"/>
            <a:ext cx="4569714" cy="6858000"/>
          </a:xfrm>
          <a:prstGeom prst="rect">
            <a:avLst/>
          </a:prstGeom>
        </p:spPr>
      </p:pic>
    </p:spTree>
    <p:extLst>
      <p:ext uri="{BB962C8B-B14F-4D97-AF65-F5344CB8AC3E}">
        <p14:creationId xmlns:p14="http://schemas.microsoft.com/office/powerpoint/2010/main" val="2290212475"/>
      </p:ext>
    </p:extLst>
  </p:cSld>
  <p:clrMapOvr>
    <a:masterClrMapping/>
  </p:clrMapOvr>
  <p:transition xmlns:p14="http://schemas.microsoft.com/office/powerpoint/2010/mai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600" dirty="0">
                <a:solidFill>
                  <a:srgbClr val="000090"/>
                </a:solidFill>
              </a:rPr>
              <a:t>Mechanisms of residual obstruction</a:t>
            </a:r>
            <a:r>
              <a:rPr lang="en-US" dirty="0"/>
              <a:t/>
            </a:r>
            <a:br>
              <a:rPr lang="en-US" dirty="0"/>
            </a:br>
            <a:r>
              <a:rPr lang="en-US" sz="2800" dirty="0">
                <a:solidFill>
                  <a:schemeClr val="accent2"/>
                </a:solidFill>
              </a:rPr>
              <a:t>Inadequate length and depth of myectomy </a:t>
            </a:r>
          </a:p>
        </p:txBody>
      </p:sp>
      <p:pic>
        <p:nvPicPr>
          <p:cNvPr id="1026" name="Picture 2" descr="H:\HOCM\Redomyectomy\final art from Mike King\FINAL FOR PAPER\3182628-005-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76400"/>
            <a:ext cx="3973609" cy="304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1140" y="4092456"/>
            <a:ext cx="915798" cy="369332"/>
          </a:xfrm>
          <a:prstGeom prst="rect">
            <a:avLst/>
          </a:prstGeom>
          <a:noFill/>
        </p:spPr>
        <p:txBody>
          <a:bodyPr wrap="none" rtlCol="0">
            <a:spAutoFit/>
          </a:bodyPr>
          <a:lstStyle/>
          <a:p>
            <a:r>
              <a:rPr lang="en-US" dirty="0" smtClean="0"/>
              <a:t>VIDEO</a:t>
            </a:r>
            <a:endParaRPr lang="en-US" dirty="0"/>
          </a:p>
        </p:txBody>
      </p:sp>
    </p:spTree>
    <p:extLst>
      <p:ext uri="{BB962C8B-B14F-4D97-AF65-F5344CB8AC3E}">
        <p14:creationId xmlns:p14="http://schemas.microsoft.com/office/powerpoint/2010/main" val="37862775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HOCM\Redomyectomy\final art from Mike King\FINAL FOR PAPER\3182628-004-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3774928"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658368" y="0"/>
            <a:ext cx="7823645" cy="1371600"/>
          </a:xfrm>
        </p:spPr>
        <p:txBody>
          <a:bodyPr/>
          <a:lstStyle/>
          <a:p>
            <a:pPr algn="l"/>
            <a:r>
              <a:rPr lang="en-US" sz="3600" dirty="0">
                <a:solidFill>
                  <a:srgbClr val="000090"/>
                </a:solidFill>
              </a:rPr>
              <a:t>Mechanisms of residual obstruction</a:t>
            </a:r>
            <a:br>
              <a:rPr lang="en-US" sz="3600" dirty="0">
                <a:solidFill>
                  <a:srgbClr val="000090"/>
                </a:solidFill>
              </a:rPr>
            </a:br>
            <a:r>
              <a:rPr lang="en-US" sz="2800" dirty="0">
                <a:solidFill>
                  <a:schemeClr val="accent2"/>
                </a:solidFill>
              </a:rPr>
              <a:t>Inadequate length of myectomy </a:t>
            </a:r>
          </a:p>
        </p:txBody>
      </p:sp>
      <p:sp>
        <p:nvSpPr>
          <p:cNvPr id="5" name="TextBox 4"/>
          <p:cNvSpPr txBox="1"/>
          <p:nvPr/>
        </p:nvSpPr>
        <p:spPr>
          <a:xfrm>
            <a:off x="6851140" y="4092456"/>
            <a:ext cx="915798" cy="369332"/>
          </a:xfrm>
          <a:prstGeom prst="rect">
            <a:avLst/>
          </a:prstGeom>
          <a:noFill/>
        </p:spPr>
        <p:txBody>
          <a:bodyPr wrap="none" rtlCol="0">
            <a:spAutoFit/>
          </a:bodyPr>
          <a:lstStyle/>
          <a:p>
            <a:r>
              <a:rPr lang="en-US" dirty="0" smtClean="0"/>
              <a:t>VIDEO</a:t>
            </a:r>
            <a:endParaRPr lang="en-US" dirty="0"/>
          </a:p>
        </p:txBody>
      </p:sp>
    </p:spTree>
    <p:extLst>
      <p:ext uri="{BB962C8B-B14F-4D97-AF65-F5344CB8AC3E}">
        <p14:creationId xmlns:p14="http://schemas.microsoft.com/office/powerpoint/2010/main" val="382377973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HOCM\Redomyectomy\final art from Mike King\FINAL FOR PAPER\3182628-006-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752600"/>
            <a:ext cx="3675588"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658368" y="0"/>
            <a:ext cx="7823645" cy="1371600"/>
          </a:xfrm>
        </p:spPr>
        <p:txBody>
          <a:bodyPr/>
          <a:lstStyle/>
          <a:p>
            <a:pPr algn="l"/>
            <a:r>
              <a:rPr lang="en-US" sz="3600" dirty="0">
                <a:solidFill>
                  <a:srgbClr val="000090"/>
                </a:solidFill>
              </a:rPr>
              <a:t>Mechanisms of residual obstruction</a:t>
            </a:r>
            <a:r>
              <a:rPr lang="en-US" dirty="0"/>
              <a:t/>
            </a:r>
            <a:br>
              <a:rPr lang="en-US" dirty="0"/>
            </a:br>
            <a:r>
              <a:rPr lang="en-US" sz="2800" dirty="0" err="1">
                <a:solidFill>
                  <a:schemeClr val="accent2"/>
                </a:solidFill>
              </a:rPr>
              <a:t>Midventricular</a:t>
            </a:r>
            <a:r>
              <a:rPr lang="en-US" sz="2800" dirty="0">
                <a:solidFill>
                  <a:schemeClr val="accent2"/>
                </a:solidFill>
              </a:rPr>
              <a:t> obstruction </a:t>
            </a:r>
          </a:p>
        </p:txBody>
      </p:sp>
      <p:sp>
        <p:nvSpPr>
          <p:cNvPr id="5" name="TextBox 4"/>
          <p:cNvSpPr txBox="1"/>
          <p:nvPr/>
        </p:nvSpPr>
        <p:spPr>
          <a:xfrm>
            <a:off x="6851140" y="4092456"/>
            <a:ext cx="915798" cy="369332"/>
          </a:xfrm>
          <a:prstGeom prst="rect">
            <a:avLst/>
          </a:prstGeom>
          <a:noFill/>
        </p:spPr>
        <p:txBody>
          <a:bodyPr wrap="none" rtlCol="0">
            <a:spAutoFit/>
          </a:bodyPr>
          <a:lstStyle/>
          <a:p>
            <a:r>
              <a:rPr lang="en-US" dirty="0" smtClean="0"/>
              <a:t>VIDEO</a:t>
            </a:r>
            <a:endParaRPr lang="en-US" dirty="0"/>
          </a:p>
        </p:txBody>
      </p:sp>
    </p:spTree>
    <p:extLst>
      <p:ext uri="{BB962C8B-B14F-4D97-AF65-F5344CB8AC3E}">
        <p14:creationId xmlns:p14="http://schemas.microsoft.com/office/powerpoint/2010/main" val="267505430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ampleSlides_Mayo_Light_Blue_Stacked_4x3">
  <a:themeElements>
    <a:clrScheme name="Mayo Light Blue">
      <a:dk1>
        <a:sysClr val="windowText" lastClr="000000"/>
      </a:dk1>
      <a:lt1>
        <a:sysClr val="window" lastClr="FFFFFF"/>
      </a:lt1>
      <a:dk2>
        <a:srgbClr val="0046AD"/>
      </a:dk2>
      <a:lt2>
        <a:srgbClr val="BDD7FF"/>
      </a:lt2>
      <a:accent1>
        <a:srgbClr val="0099CC"/>
      </a:accent1>
      <a:accent2>
        <a:srgbClr val="EB6600"/>
      </a:accent2>
      <a:accent3>
        <a:srgbClr val="1EAE69"/>
      </a:accent3>
      <a:accent4>
        <a:srgbClr val="CC9900"/>
      </a:accent4>
      <a:accent5>
        <a:srgbClr val="969696"/>
      </a:accent5>
      <a:accent6>
        <a:srgbClr val="996633"/>
      </a:accent6>
      <a:hlink>
        <a:srgbClr val="333399"/>
      </a:hlink>
      <a:folHlink>
        <a:srgbClr val="969696"/>
      </a:folHlink>
    </a:clrScheme>
    <a:fontScheme name="MayoLightBlue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hueMod val="103000"/>
                <a:satMod val="350000"/>
              </a:schemeClr>
            </a:gs>
            <a:gs pos="100000">
              <a:schemeClr val="phClr">
                <a:tint val="0"/>
                <a:shade val="10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SampleSlides_Mayo_Light_Blue_Stacked_4x3</Template>
  <TotalTime>5499</TotalTime>
  <Words>743</Words>
  <Application>Microsoft Macintosh PowerPoint</Application>
  <PresentationFormat>On-screen Show (4:3)</PresentationFormat>
  <Paragraphs>144</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SampleSlides_Mayo_Light_Blue_Stacked_4x3</vt:lpstr>
      <vt:lpstr>PowerPoint Presentation</vt:lpstr>
      <vt:lpstr>PowerPoint Presentation</vt:lpstr>
      <vt:lpstr>PowerPoint Presentation</vt:lpstr>
      <vt:lpstr>PowerPoint Presentation</vt:lpstr>
      <vt:lpstr>PowerPoint Presentation</vt:lpstr>
      <vt:lpstr>PowerPoint Presentation</vt:lpstr>
      <vt:lpstr>Mechanisms of residual obstruction Inadequate length and depth of myectomy </vt:lpstr>
      <vt:lpstr>Mechanisms of residual obstruction Inadequate length of myectomy </vt:lpstr>
      <vt:lpstr>Mechanisms of residual obstruction Midventricular obstruction </vt:lpstr>
      <vt:lpstr>Repeat Septal Myectomy</vt:lpstr>
      <vt:lpstr>Results Mechanisms of residual obstruction</vt:lpstr>
      <vt:lpstr>Results Surgical approach</vt:lpstr>
      <vt:lpstr>Results Surgical approach</vt:lpstr>
      <vt:lpstr>Myectomy for Midventricular Obstruction Key Points</vt:lpstr>
      <vt:lpstr> Pediatric Myectomy</vt:lpstr>
      <vt:lpstr>PowerPoint Presentation</vt:lpstr>
      <vt:lpstr>PowerPoint Presentation</vt:lpstr>
      <vt:lpstr>PowerPoint Presentation</vt:lpstr>
      <vt:lpstr>Myocardial Bridge</vt:lpstr>
      <vt:lpstr>Results</vt:lpstr>
      <vt:lpstr>Results &amp; Summary</vt:lpstr>
      <vt:lpstr>What about the mitral valve?</vt:lpstr>
      <vt:lpstr>PowerPoint Presentation</vt:lpstr>
      <vt:lpstr>Results of Myectomy &amp; MV Procedures  </vt:lpstr>
      <vt:lpstr>Results of Myectomy &amp; MV Procedures  </vt:lpstr>
      <vt:lpstr>PowerPoint Presentation</vt:lpstr>
    </vt:vector>
  </TitlesOfParts>
  <Company>Mayo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Developments in Surgical Management of Hypertrophic Cardiomypathy</dc:title>
  <dc:creator>Kim M Klingsporn</dc:creator>
  <dc:description>v1.04</dc:description>
  <cp:lastModifiedBy>Emily Lalone</cp:lastModifiedBy>
  <cp:revision>286</cp:revision>
  <dcterms:created xsi:type="dcterms:W3CDTF">2011-06-13T13:16:59Z</dcterms:created>
  <dcterms:modified xsi:type="dcterms:W3CDTF">2017-10-29T13:53:23Z</dcterms:modified>
</cp:coreProperties>
</file>